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3" r:id="rId6"/>
    <p:sldId id="262" r:id="rId7"/>
    <p:sldId id="261" r:id="rId8"/>
    <p:sldId id="264" r:id="rId9"/>
    <p:sldId id="270" r:id="rId10"/>
    <p:sldId id="269" r:id="rId11"/>
    <p:sldId id="268" r:id="rId12"/>
    <p:sldId id="267" r:id="rId13"/>
    <p:sldId id="266" r:id="rId14"/>
    <p:sldId id="265" r:id="rId15"/>
    <p:sldId id="273" r:id="rId16"/>
    <p:sldId id="272" r:id="rId17"/>
    <p:sldId id="271" r:id="rId18"/>
    <p:sldId id="277" r:id="rId19"/>
    <p:sldId id="276" r:id="rId20"/>
    <p:sldId id="275" r:id="rId21"/>
    <p:sldId id="274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9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3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15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910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1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0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7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7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74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1B94F-5B27-4F3B-B1F7-DE9A52A41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7D63F-EFD6-4832-A7F6-7679FCD2A7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75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DATA MANIPULATION WITH PANDAS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4948015"/>
            <a:ext cx="270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Kolawole David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C588A-CFD0-7B3C-EA0D-07368F2E9727}"/>
              </a:ext>
            </a:extLst>
          </p:cNvPr>
          <p:cNvSpPr txBox="1"/>
          <p:nvPr/>
        </p:nvSpPr>
        <p:spPr>
          <a:xfrm>
            <a:off x="3880658" y="3429000"/>
            <a:ext cx="443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DATACAMP</a:t>
            </a:r>
          </a:p>
        </p:txBody>
      </p:sp>
    </p:spTree>
    <p:extLst>
      <p:ext uri="{BB962C8B-B14F-4D97-AF65-F5344CB8AC3E}">
        <p14:creationId xmlns:p14="http://schemas.microsoft.com/office/powerpoint/2010/main" val="242765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3" y="769619"/>
            <a:ext cx="96012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6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: COUNTING &amp; SUBSETTING FOR CATEGORICAL VARIABLES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7" y="736870"/>
            <a:ext cx="4201112" cy="3091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50" y="1273124"/>
            <a:ext cx="5302843" cy="2555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77" y="4014609"/>
            <a:ext cx="5454354" cy="2106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416" y="4061011"/>
            <a:ext cx="3606904" cy="23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821"/>
            <a:ext cx="5724525" cy="2537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25" y="512837"/>
            <a:ext cx="3899561" cy="2990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49" y="3250919"/>
            <a:ext cx="4400220" cy="345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389" y="3624487"/>
            <a:ext cx="5490151" cy="303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979633"/>
            <a:ext cx="10206749" cy="475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0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09637"/>
            <a:ext cx="118300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1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800100"/>
            <a:ext cx="116300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7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89" y="763068"/>
            <a:ext cx="87915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9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4" y="685593"/>
            <a:ext cx="11029950" cy="4124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6987" y="5571858"/>
            <a:ext cx="537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mean is calculated by default</a:t>
            </a:r>
          </a:p>
        </p:txBody>
      </p:sp>
    </p:spTree>
    <p:extLst>
      <p:ext uri="{BB962C8B-B14F-4D97-AF65-F5344CB8AC3E}">
        <p14:creationId xmlns:p14="http://schemas.microsoft.com/office/powerpoint/2010/main" val="1200476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23913"/>
            <a:ext cx="9794193" cy="446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6987" y="5571858"/>
            <a:ext cx="537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all column represent mean of the records for each row and column</a:t>
            </a:r>
          </a:p>
        </p:txBody>
      </p:sp>
    </p:spTree>
    <p:extLst>
      <p:ext uri="{BB962C8B-B14F-4D97-AF65-F5344CB8AC3E}">
        <p14:creationId xmlns:p14="http://schemas.microsoft.com/office/powerpoint/2010/main" val="189418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504CF-B584-A901-63D2-FA702D1C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01" y="3904447"/>
            <a:ext cx="5505346" cy="2835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057B8-1588-2F03-6B14-187B5200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01" y="871512"/>
            <a:ext cx="5312425" cy="2835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BCF0-7C9F-9F45-C4F8-FBA9FDB4F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076" y="406890"/>
            <a:ext cx="4614131" cy="2950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85D049-7AAD-D19C-46D2-4EF7ED355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487" y="3429000"/>
            <a:ext cx="4285538" cy="32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4" y="871512"/>
            <a:ext cx="3700462" cy="2093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32" y="589180"/>
            <a:ext cx="6253128" cy="2376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42" y="3315288"/>
            <a:ext cx="4496031" cy="2355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759" y="3069280"/>
            <a:ext cx="3442842" cy="3032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650" y="3315288"/>
            <a:ext cx="2880111" cy="24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4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6"/>
            <a:ext cx="10058400" cy="743325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:after converting names to index the 2</a:t>
            </a:r>
            <a:r>
              <a:rPr lang="en-US" sz="2400" b="1" baseline="30000" dirty="0">
                <a:solidFill>
                  <a:srgbClr val="002060"/>
                </a:solidFill>
                <a:latin typeface="Arial Black" panose="020B0A04020102020204" pitchFamily="34" charset="0"/>
              </a:rPr>
              <a:t>nd</a:t>
            </a:r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 snapshot appears easier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5932F-6516-DDE0-827B-08BD71A7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1" y="871512"/>
            <a:ext cx="7049484" cy="300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864F5-C2C8-100E-8368-AC5FBA32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492" y="3872306"/>
            <a:ext cx="598253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9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CBF7A-11FD-CC2B-80B9-B6240B56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4" y="680654"/>
            <a:ext cx="7830643" cy="3356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7D4C3-0196-25D0-1069-2BE6AF782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4" y="3951505"/>
            <a:ext cx="7992590" cy="27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91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362D-AAF9-A215-0E18-AEF3A1A3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91FA-DF08-869B-F916-A853CFDFFF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7053A2-76FB-97A4-B86F-D93BE0D751F2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BF32A-2A62-3AEA-8CAB-09B25D2F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00" y="685593"/>
            <a:ext cx="4830474" cy="2743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5BB9ED-9B9A-C964-CCEF-A815E55B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76" y="3614919"/>
            <a:ext cx="5246281" cy="3042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FC3A0-3B57-F01D-2E3A-A95E6F2F5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28" y="1084629"/>
            <a:ext cx="5153278" cy="25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5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12E4-2FF4-FC59-8510-919FCE45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9A3C-EE8B-6827-888B-B585FB3428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E009B-8C9E-DDC8-65D1-DDDC8203098B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8E37F-C135-A789-A835-8E6D4041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112"/>
            <a:ext cx="4854583" cy="3127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30EA4-22BB-0EF8-2868-9139B5432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91" y="985480"/>
            <a:ext cx="7640251" cy="43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1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014D5-8188-F96B-6FCE-C402C447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F17-57FF-7420-0A70-EDB460EE6B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BE5A3A-DDB0-89F6-703D-ACE11F3B798A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0382C-B244-88AC-7C06-F354B021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3" y="607053"/>
            <a:ext cx="6858957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1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10591-6FD2-8273-4068-DE082173D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5C2F-B4A1-86F0-E43E-A311F8AF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990C68-C166-C84C-BC44-29153A1DFDF0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4FD95-E045-2F09-14DB-90A434866726}"/>
              </a:ext>
            </a:extLst>
          </p:cNvPr>
          <p:cNvSpPr txBox="1"/>
          <p:nvPr/>
        </p:nvSpPr>
        <p:spPr>
          <a:xfrm>
            <a:off x="5904574" y="1193588"/>
            <a:ext cx="6096000" cy="2974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Look at temperatures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print(temperatures)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Set the index of temperatures to city</a:t>
            </a:r>
          </a:p>
          <a:p>
            <a:pPr>
              <a:lnSpc>
                <a:spcPts val="1575"/>
              </a:lnSpc>
            </a:pP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temperatures.set_index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("city")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Look at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endParaRPr lang="en-GB" b="0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Reset the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index, keeping its contents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temperatures_ind.reset_index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())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Reset the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index, dropping its contents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temperatures_ind.reset_index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(drop=True</a:t>
            </a:r>
            <a:r>
              <a:rPr lang="en-GB" dirty="0">
                <a:solidFill>
                  <a:srgbClr val="FF0000"/>
                </a:solidFill>
                <a:latin typeface="JetBrainsMonoNL"/>
              </a:rPr>
              <a:t>)</a:t>
            </a:r>
            <a:endParaRPr lang="en-GB" b="0" dirty="0">
              <a:solidFill>
                <a:srgbClr val="FF0000"/>
              </a:solidFill>
              <a:effectLst/>
              <a:latin typeface="JetBrainsMonoN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9A337-E1E1-0C9D-4D17-177A044E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3" y="976524"/>
            <a:ext cx="5466589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75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51C8F-F356-3687-A565-50ED8BE87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CA7E-1A5C-C86C-D837-0456BC535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5502A8-1F89-588D-7082-635862807E20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F1292-E25B-DF5E-C096-5D5F0254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5" y="871511"/>
            <a:ext cx="6072695" cy="3565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41A60-E166-60BE-8EC0-A955FF8FF809}"/>
              </a:ext>
            </a:extLst>
          </p:cNvPr>
          <p:cNvSpPr txBox="1"/>
          <p:nvPr/>
        </p:nvSpPr>
        <p:spPr>
          <a:xfrm>
            <a:off x="317702" y="4623007"/>
            <a:ext cx="6093500" cy="1743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Make a list of cities to subset on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cities = ["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Moscow","Saint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Petersburg"]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temperatures using square brackets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print(temperatures[temperatures["city"].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isin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(cities)])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using .loc[]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temperatures_ind.loc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[["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Moscow","Saint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Petersburg"]])</a:t>
            </a:r>
          </a:p>
        </p:txBody>
      </p:sp>
    </p:spTree>
    <p:extLst>
      <p:ext uri="{BB962C8B-B14F-4D97-AF65-F5344CB8AC3E}">
        <p14:creationId xmlns:p14="http://schemas.microsoft.com/office/powerpoint/2010/main" val="988691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1B24-C318-2659-96E4-9BD78D7C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04BE-477E-B0C9-3E60-A319B98192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51E984-CB72-07A0-B43F-82F42738BF9E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78196-3C3F-AB6F-3BB3-D327C60E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5" y="871511"/>
            <a:ext cx="6072695" cy="3565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90454D-2E91-1DA6-DF05-AC0989B46D6C}"/>
              </a:ext>
            </a:extLst>
          </p:cNvPr>
          <p:cNvSpPr txBox="1"/>
          <p:nvPr/>
        </p:nvSpPr>
        <p:spPr>
          <a:xfrm>
            <a:off x="317702" y="4623007"/>
            <a:ext cx="6093500" cy="1743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Make a list of cities to subset on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cities = ["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Moscow","Saint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Petersburg"]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temperatures using square brackets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print(temperatures[temperatures["city"].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isin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(cities)])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using .loc[]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temperatures_ind.loc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[["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Moscow","Saint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Petersburg"]])</a:t>
            </a:r>
          </a:p>
        </p:txBody>
      </p:sp>
    </p:spTree>
    <p:extLst>
      <p:ext uri="{BB962C8B-B14F-4D97-AF65-F5344CB8AC3E}">
        <p14:creationId xmlns:p14="http://schemas.microsoft.com/office/powerpoint/2010/main" val="125387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FB26-36D4-5F82-9DD0-3DEB98C36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477F-BA99-3CC3-02E3-9CB284BB4F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55AC3C-B470-8A9A-2983-C339E939066D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8C3DE-8FDA-5D0B-DCAC-2C5E96F7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6" y="685594"/>
            <a:ext cx="6011783" cy="4196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7F3227-23B6-7BA1-CBB7-201F0D8078A5}"/>
              </a:ext>
            </a:extLst>
          </p:cNvPr>
          <p:cNvSpPr txBox="1"/>
          <p:nvPr/>
        </p:nvSpPr>
        <p:spPr>
          <a:xfrm>
            <a:off x="6805802" y="610604"/>
            <a:ext cx="4915143" cy="235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00C74E"/>
                </a:solidFill>
                <a:effectLst/>
                <a:latin typeface="JetBrainsMonoNL"/>
              </a:rPr>
              <a:t>#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Index temperatures by country &amp; city</a:t>
            </a:r>
          </a:p>
          <a:p>
            <a:pPr>
              <a:lnSpc>
                <a:spcPts val="1575"/>
              </a:lnSpc>
            </a:pP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temperatures.set_index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(["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country","city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"])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List of tuples: Brazil, Rio De Janeiro &amp; Pakistan, Lahore</a:t>
            </a:r>
          </a:p>
          <a:p>
            <a:pPr>
              <a:lnSpc>
                <a:spcPts val="1575"/>
              </a:lnSpc>
            </a:pP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rows_to_keep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= [("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Brazil","Rio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De Janeiro"),("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Pakistan","Lahore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")]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for rows to keep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temperatures_ind.loc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[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rows_to_keep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504368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21A07-8541-CFE9-5C01-BED1D6C51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5E64-2A06-7943-BEFC-C814A5AB14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8B54D1-74C2-C327-1B32-7AF27D324D16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B54AE-5209-A45E-3D83-9E1AA633025B}"/>
              </a:ext>
            </a:extLst>
          </p:cNvPr>
          <p:cNvSpPr txBox="1"/>
          <p:nvPr/>
        </p:nvSpPr>
        <p:spPr>
          <a:xfrm>
            <a:off x="290946" y="4335587"/>
            <a:ext cx="8575964" cy="1743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# Sort 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 by index values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temperatures_ind.sort_index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())</a:t>
            </a: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# Sort 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 by index values at the city level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temperatures_ind.sort_index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(level= ["city"]))</a:t>
            </a: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# Sort 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 by country then descending city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temperatures_ind.sort_index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(level = ["country", "city"],ascending = [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True,False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]))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8C57B-B84B-425B-0977-663CB343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6" y="731867"/>
            <a:ext cx="7240010" cy="32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8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3" y="765152"/>
            <a:ext cx="4565190" cy="2323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616" y="871512"/>
            <a:ext cx="5955216" cy="2633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9" y="3322581"/>
            <a:ext cx="3562970" cy="19309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746" y="3691368"/>
            <a:ext cx="5728569" cy="23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20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7E2A-5107-2EBF-9A6B-AA03E297C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6295-0EE1-F59C-4693-571FD38295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391C45-057D-06FB-B57D-93A6BE154A1D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7AAEC-D786-5FE7-27D1-9AC01710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8" y="871512"/>
            <a:ext cx="10483479" cy="50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62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CF47-277A-B4CA-0279-9A4291C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54F9-5863-9E73-4540-9BF45B7316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C90C22-D0BA-3881-3776-15E5C141DC7F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FFEDF-274E-9819-0FAA-E627C4C5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2" y="746644"/>
            <a:ext cx="7811590" cy="53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5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1BD31-91B3-9C01-9383-D3A58F285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E5FF-80A1-9159-D48D-0DBD475E4F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034764-40CF-78B6-EC7A-EC6F4CA358EA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21B68-1D17-EB27-44A1-44B15EFB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804496"/>
            <a:ext cx="1124106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95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E01AF-8C04-8811-DBF8-AED41C164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079-1E85-9723-E831-EC83286996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BFA65B-0CB0-0CC3-26E1-ECADE37D0D8B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E3153-717A-54DE-D4CB-4BB2EB8E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980734"/>
            <a:ext cx="11422069" cy="3882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30F296-48D1-3EC6-4D31-81FA99F8B0C0}"/>
              </a:ext>
            </a:extLst>
          </p:cNvPr>
          <p:cNvSpPr txBox="1"/>
          <p:nvPr/>
        </p:nvSpPr>
        <p:spPr>
          <a:xfrm>
            <a:off x="803564" y="5253574"/>
            <a:ext cx="332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approach is wrong : be careful</a:t>
            </a:r>
          </a:p>
        </p:txBody>
      </p:sp>
    </p:spTree>
    <p:extLst>
      <p:ext uri="{BB962C8B-B14F-4D97-AF65-F5344CB8AC3E}">
        <p14:creationId xmlns:p14="http://schemas.microsoft.com/office/powerpoint/2010/main" val="298266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DCE09-CA68-B2CB-C527-7B57FC85B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DFD8-775C-ECF9-2EE0-7B2782CFAC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2B6FF2-5F02-180C-B1B1-FB9E10D8E729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03860-6AB9-29F7-0C89-14B21975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1161733"/>
            <a:ext cx="1139349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95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8D55-8CC5-59F1-3FE5-38ADF7BFA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6ECA-304B-ABEB-1105-5F3980F2F1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1063F1-0948-2DBB-29F8-234003F1EA85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BBE2D-59C5-3594-C2E8-F79F80C8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985062"/>
            <a:ext cx="11317279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54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D26DE-1149-56F5-A004-6D5D6D3D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6BD2-9E0D-5914-35CD-EADBA3E2E9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A9AF28-8E68-11FC-CE28-9C2194393A26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ADB0C-6E52-9F0C-731C-1D5FCF0F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1090286"/>
            <a:ext cx="11383964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0CC01-687C-661E-3E82-5EB88AC3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42B4-B35A-ECC6-F848-9BF4F98175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6E310C-D9EA-794B-5CF5-9F58401BEC7C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59215-1135-FD5C-A022-35EAD69E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852128"/>
            <a:ext cx="831648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1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7CA8C-5AEA-9312-D1B5-E6DC6489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015D-4567-C827-3327-271D19BAC1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35F431-A9B1-C54E-9EBA-3A6BD1663702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32CC4-4145-2C9F-CF5F-FC264862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4" y="1004831"/>
            <a:ext cx="950727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36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1554-AFDD-1802-BA3E-33B9A5624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8571-86B9-1300-FF2E-492CCE55E0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27291A-5E05-B732-EA95-03B53B845C63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2AD1A-3A66-73BB-98D0-64A8D1542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1428471"/>
            <a:ext cx="9021434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61" y="1239020"/>
            <a:ext cx="9842777" cy="43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75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E843F-53C1-1501-0A82-A0957769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8795-706A-ED65-032C-DC80853C9D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EFEB3A-882F-1AE4-765D-93D67F3D9761}"/>
              </a:ext>
            </a:extLst>
          </p:cNvPr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BAE1D-F0E8-F468-425A-B3A22028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975970"/>
            <a:ext cx="11450648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56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F0D5F-D309-8DF2-A6F9-6BEE4AF44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A25E-EE77-1B07-DAD2-5E5ED87756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BCFFD8-2F7B-165D-C009-8AA05429A799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44CA7-083E-63A6-8A67-A772EB00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7" y="871512"/>
            <a:ext cx="4990174" cy="4172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1AB3D2-E117-F627-02F4-DCDBFF5C18EF}"/>
              </a:ext>
            </a:extLst>
          </p:cNvPr>
          <p:cNvSpPr txBox="1"/>
          <p:nvPr/>
        </p:nvSpPr>
        <p:spPr>
          <a:xfrm>
            <a:off x="5514110" y="1842119"/>
            <a:ext cx="6096000" cy="2564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Sort the index of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</a:t>
            </a:r>
            <a:endParaRPr lang="en-GB" b="0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</a:pP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temperatures_srt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temperatures_ind.sort_index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()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rows from Pakistan to Russia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temperatures_srt.loc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["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Pakistan":"Russia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"])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Try to subset rows from Lahore to Moscow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temperatures_srt.loc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["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Lahore":"Moscow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"])</a:t>
            </a:r>
          </a:p>
          <a:p>
            <a:pPr>
              <a:lnSpc>
                <a:spcPts val="1575"/>
              </a:lnSpc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rows from Pakistan, Lahore to Russia, Moscow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temperatures_srt.loc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[("Pakistan", "Lahore"):("Russia", "Moscow")])</a:t>
            </a:r>
          </a:p>
        </p:txBody>
      </p:sp>
    </p:spTree>
    <p:extLst>
      <p:ext uri="{BB962C8B-B14F-4D97-AF65-F5344CB8AC3E}">
        <p14:creationId xmlns:p14="http://schemas.microsoft.com/office/powerpoint/2010/main" val="2798971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2EBC-6879-5741-CBBF-1FFBB7AF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55E4-C36B-4FD4-4B16-466D8D674C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73EA2A-061F-D874-CBD9-FEC951D321E0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AFE6D-953B-CEA5-BFA4-F9EFF42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848890"/>
            <a:ext cx="4651854" cy="3029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46D24F-3A41-9574-27B2-8962581AC31C}"/>
              </a:ext>
            </a:extLst>
          </p:cNvPr>
          <p:cNvSpPr txBox="1"/>
          <p:nvPr/>
        </p:nvSpPr>
        <p:spPr>
          <a:xfrm>
            <a:off x="5145993" y="1275205"/>
            <a:ext cx="6093500" cy="215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rows from India, Hyderabad to Iraq, Baghdad</a:t>
            </a:r>
          </a:p>
          <a:p>
            <a:pPr>
              <a:lnSpc>
                <a:spcPts val="1575"/>
              </a:lnSpc>
              <a:buNone/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temperatures_srt.loc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[("India", "Hyderabad"):("Iraq", "Baghdad")])</a:t>
            </a:r>
          </a:p>
          <a:p>
            <a:pPr>
              <a:lnSpc>
                <a:spcPts val="1575"/>
              </a:lnSpc>
              <a:buNone/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columns from date to 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avg_temp_c</a:t>
            </a:r>
            <a:endParaRPr lang="en-GB" b="0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temperatures_srt.loc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[:, "date" : 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avg_temp_c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"])</a:t>
            </a:r>
          </a:p>
          <a:p>
            <a:pPr>
              <a:lnSpc>
                <a:spcPts val="1575"/>
              </a:lnSpc>
              <a:buNone/>
            </a:pPr>
            <a:br>
              <a:rPr lang="en-GB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# Subset in both directions at once</a:t>
            </a:r>
          </a:p>
          <a:p>
            <a:pPr>
              <a:lnSpc>
                <a:spcPts val="1575"/>
              </a:lnSpc>
            </a:pP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temperatures_srt.loc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[("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India","Hyderabad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"):("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Iraq","Baghdad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"),"date" : "</a:t>
            </a:r>
            <a:r>
              <a:rPr lang="en-GB" b="0" dirty="0" err="1">
                <a:solidFill>
                  <a:srgbClr val="FF0000"/>
                </a:solidFill>
                <a:effectLst/>
                <a:latin typeface="JetBrainsMonoNL"/>
              </a:rPr>
              <a:t>avg_temp_c</a:t>
            </a:r>
            <a:r>
              <a:rPr lang="en-GB" b="0" dirty="0">
                <a:solidFill>
                  <a:srgbClr val="FF0000"/>
                </a:solidFill>
                <a:effectLst/>
                <a:latin typeface="JetBrainsMonoNL"/>
              </a:rPr>
              <a:t>" ])</a:t>
            </a:r>
          </a:p>
        </p:txBody>
      </p:sp>
    </p:spTree>
    <p:extLst>
      <p:ext uri="{BB962C8B-B14F-4D97-AF65-F5344CB8AC3E}">
        <p14:creationId xmlns:p14="http://schemas.microsoft.com/office/powerpoint/2010/main" val="3190939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9E58E-4B2F-8630-186D-205AC176C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D1EC-36B0-89E2-D46A-6CC7960CCC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7C6C94-2368-8396-C327-B5804E0CA6EB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7C047-055F-7D87-702D-484E5BCC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2" y="968812"/>
            <a:ext cx="10887762" cy="53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70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97EC-8D71-EB62-1744-7427683EB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020B-EB61-6844-61BB-B3C6A16AAC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1028CC-98B6-E0C4-25D8-2A7B7B6DFF29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71111-2789-8D59-BAE1-852CD627D8FE}"/>
              </a:ext>
            </a:extLst>
          </p:cNvPr>
          <p:cNvSpPr txBox="1"/>
          <p:nvPr/>
        </p:nvSpPr>
        <p:spPr>
          <a:xfrm>
            <a:off x="264920" y="848890"/>
            <a:ext cx="11662160" cy="2564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# Use Boolean conditions to subset temperatures for rows in 2010 and 2011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002060"/>
                </a:solidFill>
                <a:effectLst/>
                <a:latin typeface="JetBrainsMonoNL"/>
              </a:rPr>
              <a:t>temperatures_bool</a:t>
            </a: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 = temperatures[(temperatures["date"] &gt;= "2010-01-01") &amp; (temperatures["date"] &lt;= "2011-12-31")]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print(</a:t>
            </a:r>
            <a:r>
              <a:rPr lang="en-US" b="1" dirty="0" err="1">
                <a:solidFill>
                  <a:srgbClr val="002060"/>
                </a:solidFill>
                <a:effectLst/>
                <a:latin typeface="JetBrainsMonoNL"/>
              </a:rPr>
              <a:t>temperatures_bool</a:t>
            </a: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00206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# Set date as the index and sort the index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002060"/>
                </a:solidFill>
                <a:effectLst/>
                <a:latin typeface="JetBrainsMonoNL"/>
              </a:rPr>
              <a:t>temperatures_ind</a:t>
            </a: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 = </a:t>
            </a:r>
            <a:r>
              <a:rPr lang="en-US" b="1" dirty="0" err="1">
                <a:solidFill>
                  <a:srgbClr val="002060"/>
                </a:solidFill>
                <a:effectLst/>
                <a:latin typeface="JetBrainsMonoNL"/>
              </a:rPr>
              <a:t>temperatures.set_index</a:t>
            </a: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("date").</a:t>
            </a:r>
            <a:r>
              <a:rPr lang="en-US" b="1" dirty="0" err="1">
                <a:solidFill>
                  <a:srgbClr val="002060"/>
                </a:solidFill>
                <a:effectLst/>
                <a:latin typeface="JetBrainsMonoNL"/>
              </a:rPr>
              <a:t>sort_index</a:t>
            </a: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()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00206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# Use .loc[] to subset </a:t>
            </a:r>
            <a:r>
              <a:rPr lang="en-US" b="1" dirty="0" err="1">
                <a:solidFill>
                  <a:srgbClr val="002060"/>
                </a:solidFill>
                <a:effectLst/>
                <a:latin typeface="JetBrainsMonoNL"/>
              </a:rPr>
              <a:t>temperatures_ind</a:t>
            </a: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 for rows in 2010 and 2011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print(</a:t>
            </a:r>
            <a:r>
              <a:rPr lang="en-US" b="1" dirty="0" err="1">
                <a:solidFill>
                  <a:srgbClr val="002060"/>
                </a:solidFill>
                <a:effectLst/>
                <a:latin typeface="JetBrainsMonoNL"/>
              </a:rPr>
              <a:t>temperatures_ind.loc</a:t>
            </a: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["2010":"2011"])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00206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# Use .loc[] to subset </a:t>
            </a:r>
            <a:r>
              <a:rPr lang="en-US" b="1" dirty="0" err="1">
                <a:solidFill>
                  <a:srgbClr val="002060"/>
                </a:solidFill>
                <a:effectLst/>
                <a:latin typeface="JetBrainsMonoNL"/>
              </a:rPr>
              <a:t>temperatures_ind</a:t>
            </a: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 for rows from Aug 2010 to Feb 2011</a:t>
            </a:r>
          </a:p>
          <a:p>
            <a:pPr>
              <a:lnSpc>
                <a:spcPts val="1575"/>
              </a:lnSpc>
            </a:pP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print(</a:t>
            </a:r>
            <a:r>
              <a:rPr lang="en-US" b="1" dirty="0" err="1">
                <a:solidFill>
                  <a:srgbClr val="002060"/>
                </a:solidFill>
                <a:effectLst/>
                <a:latin typeface="JetBrainsMonoNL"/>
              </a:rPr>
              <a:t>temperatures_ind.loc</a:t>
            </a:r>
            <a:r>
              <a:rPr lang="en-US" b="1" dirty="0">
                <a:solidFill>
                  <a:srgbClr val="002060"/>
                </a:solidFill>
                <a:effectLst/>
                <a:latin typeface="JetBrainsMonoNL"/>
              </a:rPr>
              <a:t>["2010-08":"2011-02"])</a:t>
            </a:r>
          </a:p>
        </p:txBody>
      </p:sp>
    </p:spTree>
    <p:extLst>
      <p:ext uri="{BB962C8B-B14F-4D97-AF65-F5344CB8AC3E}">
        <p14:creationId xmlns:p14="http://schemas.microsoft.com/office/powerpoint/2010/main" val="1454700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72C3D-8680-F201-B3F2-BA7AF37D1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B4EC-18E9-6677-B54A-79303A7CC7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83EE42-4D45-8183-76B3-F8B5DE62FE47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9DA71-506E-68B8-FBC7-7D39081E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4" y="848890"/>
            <a:ext cx="7325747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50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80DD-99B4-9B82-9F5A-1180B761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D883-8F32-9295-D21C-B86DAD4489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391571-6627-ED62-0C22-B459E03D75E2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0DEA2-DA3A-9E0A-E290-8C75E33C89AE}"/>
              </a:ext>
            </a:extLst>
          </p:cNvPr>
          <p:cNvSpPr txBox="1"/>
          <p:nvPr/>
        </p:nvSpPr>
        <p:spPr>
          <a:xfrm>
            <a:off x="1427018" y="1473656"/>
            <a:ext cx="9240982" cy="235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# Get 23rd row, 2nd column (index 22, 1)</a:t>
            </a:r>
          </a:p>
          <a:p>
            <a:pPr>
              <a:lnSpc>
                <a:spcPts val="1575"/>
              </a:lnSpc>
              <a:buNone/>
            </a:pP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temperatures.iloc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[22,1])</a:t>
            </a:r>
          </a:p>
          <a:p>
            <a:pPr>
              <a:lnSpc>
                <a:spcPts val="1575"/>
              </a:lnSpc>
              <a:buNone/>
            </a:pPr>
            <a:br>
              <a:rPr lang="en-US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# Use slicing to get the first 5 rows</a:t>
            </a:r>
          </a:p>
          <a:p>
            <a:pPr>
              <a:lnSpc>
                <a:spcPts val="1575"/>
              </a:lnSpc>
              <a:buNone/>
            </a:pP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temperatures.iloc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[0:5])</a:t>
            </a:r>
          </a:p>
          <a:p>
            <a:pPr>
              <a:lnSpc>
                <a:spcPts val="1575"/>
              </a:lnSpc>
              <a:buNone/>
            </a:pPr>
            <a:br>
              <a:rPr lang="en-US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# Use slicing to get columns 3 to 4</a:t>
            </a:r>
          </a:p>
          <a:p>
            <a:pPr>
              <a:lnSpc>
                <a:spcPts val="1575"/>
              </a:lnSpc>
              <a:buNone/>
            </a:pP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temperatures.iloc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[:,2:4])</a:t>
            </a:r>
          </a:p>
          <a:p>
            <a:pPr>
              <a:lnSpc>
                <a:spcPts val="1575"/>
              </a:lnSpc>
              <a:buNone/>
            </a:pPr>
            <a:br>
              <a:rPr lang="en-US" b="0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# Use slicing in both directions at once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0" dirty="0" err="1">
                <a:solidFill>
                  <a:srgbClr val="FF0000"/>
                </a:solidFill>
                <a:effectLst/>
                <a:latin typeface="JetBrainsMonoNL"/>
              </a:rPr>
              <a:t>temperatures.iloc</a:t>
            </a:r>
            <a:r>
              <a:rPr lang="en-US" b="0" dirty="0">
                <a:solidFill>
                  <a:srgbClr val="FF0000"/>
                </a:solidFill>
                <a:effectLst/>
                <a:latin typeface="JetBrainsMonoNL"/>
              </a:rPr>
              <a:t>[0:5,2:4])</a:t>
            </a:r>
          </a:p>
        </p:txBody>
      </p:sp>
    </p:spTree>
    <p:extLst>
      <p:ext uri="{BB962C8B-B14F-4D97-AF65-F5344CB8AC3E}">
        <p14:creationId xmlns:p14="http://schemas.microsoft.com/office/powerpoint/2010/main" val="540945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C3987-1C0A-2D64-4156-C62FBC3A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738B-AB36-2FD8-666C-365D3B834B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7D7535-13CC-1D0D-62A9-C0F503EB95D1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EB6E2-FC1B-7B80-1B1E-CFCF1B6B1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37" y="1016745"/>
            <a:ext cx="7588260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7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43D4E-2859-A567-D248-9CB4694C7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BF00-E678-FF93-A1DD-479F0474A4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002D98-165E-5896-57CB-318CCB8C512F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B8FBB-4CD3-5CBF-4853-83700FD9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685593"/>
            <a:ext cx="5277587" cy="4105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953A42-B983-9441-CE08-5AA0A4AFE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9379"/>
            <a:ext cx="5115639" cy="3315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2A5FB0-8C13-B4BC-8CF8-2B6B17F58F1C}"/>
              </a:ext>
            </a:extLst>
          </p:cNvPr>
          <p:cNvSpPr txBox="1"/>
          <p:nvPr/>
        </p:nvSpPr>
        <p:spPr>
          <a:xfrm>
            <a:off x="6367819" y="521842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sort_index</a:t>
            </a:r>
            <a:r>
              <a:rPr lang="en-GB" dirty="0"/>
              <a:t> learnt earlier can be used to perform similar pivot table actions</a:t>
            </a:r>
          </a:p>
        </p:txBody>
      </p:sp>
    </p:spTree>
    <p:extLst>
      <p:ext uri="{BB962C8B-B14F-4D97-AF65-F5344CB8AC3E}">
        <p14:creationId xmlns:p14="http://schemas.microsoft.com/office/powerpoint/2010/main" val="2296162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4ADB-ADF7-07AE-A24B-41C5A114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9ABF9-5EFD-3088-CCFD-71FDEBEF56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17B35A-2C2D-F305-4E5B-37AAB61D0C7A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F5937-1C27-B629-7CB4-7814B860D926}"/>
              </a:ext>
            </a:extLst>
          </p:cNvPr>
          <p:cNvSpPr txBox="1"/>
          <p:nvPr/>
        </p:nvSpPr>
        <p:spPr>
          <a:xfrm>
            <a:off x="6367819" y="521842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sort_index</a:t>
            </a:r>
            <a:r>
              <a:rPr lang="en-GB" dirty="0"/>
              <a:t> learnt earlier can be used to perform similar pivot table 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83E5B-2D84-D2F3-9EF5-BE8FC954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3" y="993247"/>
            <a:ext cx="613495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2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: SORTING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3" y="502123"/>
            <a:ext cx="4510710" cy="2374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64" y="685594"/>
            <a:ext cx="6749686" cy="1904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10" y="3053887"/>
            <a:ext cx="3580065" cy="1928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514" y="2670838"/>
            <a:ext cx="5871473" cy="2003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10" y="4982198"/>
            <a:ext cx="2684359" cy="1758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998" y="5042017"/>
            <a:ext cx="5189948" cy="15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11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40562-6945-FAB6-D747-808E0D1D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7430-3BF0-4DDB-09F6-3202E2C461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E5962-B637-33E0-BB3A-B69B1D5819E5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81223-9894-8EA0-4461-106CD78ADEF9}"/>
              </a:ext>
            </a:extLst>
          </p:cNvPr>
          <p:cNvSpPr txBox="1"/>
          <p:nvPr/>
        </p:nvSpPr>
        <p:spPr>
          <a:xfrm>
            <a:off x="6367819" y="521842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sort_index</a:t>
            </a:r>
            <a:r>
              <a:rPr lang="en-GB" dirty="0"/>
              <a:t> learnt earlier can be used to perform similar pivot table 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989DC-A4B1-CB5F-D5FE-946EAE8B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685592"/>
            <a:ext cx="5831080" cy="4689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BB9623-0741-6D19-BBB4-DC20DC07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19" y="406890"/>
            <a:ext cx="4867954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83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C649A-E925-6EF2-0ED0-02EEAAC6F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45FD-EF74-5858-C70B-FF18E7E682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581930-C329-FB20-10AB-F06C24807F8D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94D24-3DEB-59C5-4452-166E5EE94177}"/>
              </a:ext>
            </a:extLst>
          </p:cNvPr>
          <p:cNvSpPr txBox="1"/>
          <p:nvPr/>
        </p:nvSpPr>
        <p:spPr>
          <a:xfrm>
            <a:off x="6367819" y="521842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sort_index</a:t>
            </a:r>
            <a:r>
              <a:rPr lang="en-GB" dirty="0"/>
              <a:t> learnt earlier can be used to perform similar pivot table 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93048-F0EB-90D8-8748-D279639C03AD}"/>
              </a:ext>
            </a:extLst>
          </p:cNvPr>
          <p:cNvSpPr txBox="1"/>
          <p:nvPr/>
        </p:nvSpPr>
        <p:spPr>
          <a:xfrm>
            <a:off x="554182" y="998351"/>
            <a:ext cx="8478982" cy="1948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Add a year column to temperatures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temperatures["year"] = temperatures["date"].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dt.year</a:t>
            </a:r>
            <a:endParaRPr lang="en-US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Pivot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avg_temp_c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by country and city vs year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temp_by_country_city_vs_year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temperatures.pivot_table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 "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avg_temp_c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" , index =["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country","city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"], columns = "year" 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See the result</a:t>
            </a:r>
          </a:p>
          <a:p>
            <a:pPr>
              <a:lnSpc>
                <a:spcPts val="1575"/>
              </a:lnSpc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temp_by_country_city_vs_year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4404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63467-40CC-53E7-A91E-465D7594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4D82-E273-D672-C65B-F47B12B628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027728-1D09-221D-2873-073DC947E573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325BD-9914-F573-50DA-9CEBB8B07E23}"/>
              </a:ext>
            </a:extLst>
          </p:cNvPr>
          <p:cNvSpPr txBox="1"/>
          <p:nvPr/>
        </p:nvSpPr>
        <p:spPr>
          <a:xfrm>
            <a:off x="6367819" y="521842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sort_index</a:t>
            </a:r>
            <a:r>
              <a:rPr lang="en-GB" dirty="0"/>
              <a:t> learnt earlier can be used to perform similar pivot table actions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AB2ED-2EFD-C174-610D-D46A1599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28" y="897381"/>
            <a:ext cx="4300463" cy="3400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F7B7FB-FC95-209A-2D7C-82A3B0F973F4}"/>
              </a:ext>
            </a:extLst>
          </p:cNvPr>
          <p:cNvSpPr txBox="1"/>
          <p:nvPr/>
        </p:nvSpPr>
        <p:spPr>
          <a:xfrm>
            <a:off x="4827999" y="1396140"/>
            <a:ext cx="7099081" cy="1948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Subset for Egypt to India</a:t>
            </a:r>
          </a:p>
          <a:p>
            <a:pPr>
              <a:lnSpc>
                <a:spcPts val="1575"/>
              </a:lnSpc>
              <a:buNone/>
            </a:pP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temp_by_country_city_vs_year.loc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["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Egypt":"India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"]</a:t>
            </a:r>
          </a:p>
          <a:p>
            <a:pPr>
              <a:lnSpc>
                <a:spcPts val="1575"/>
              </a:lnSpc>
              <a:buNone/>
            </a:pPr>
            <a:br>
              <a:rPr lang="en-GB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Subset for Egypt, Cairo to India, Delhi</a:t>
            </a:r>
          </a:p>
          <a:p>
            <a:pPr>
              <a:lnSpc>
                <a:spcPts val="1575"/>
              </a:lnSpc>
              <a:buNone/>
            </a:pP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temp_by_country_city_vs_year.loc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[("Egypt", "Cairo"):("India", "Delhi")]</a:t>
            </a:r>
          </a:p>
          <a:p>
            <a:pPr>
              <a:lnSpc>
                <a:spcPts val="1575"/>
              </a:lnSpc>
              <a:buNone/>
            </a:pPr>
            <a:br>
              <a:rPr lang="en-GB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Subset for Egypt, Cairo to India, Delhi, and 2005 to 2010</a:t>
            </a:r>
          </a:p>
          <a:p>
            <a:pPr>
              <a:lnSpc>
                <a:spcPts val="1575"/>
              </a:lnSpc>
            </a:pP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temp_by_country_city_vs_year.loc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[("Egypt", "Cairo"):("India", "Delhi"), "2005":"2010"]</a:t>
            </a:r>
          </a:p>
        </p:txBody>
      </p:sp>
    </p:spTree>
    <p:extLst>
      <p:ext uri="{BB962C8B-B14F-4D97-AF65-F5344CB8AC3E}">
        <p14:creationId xmlns:p14="http://schemas.microsoft.com/office/powerpoint/2010/main" val="2428866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BB175-F579-2EFC-4209-23094303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A800-F58D-2644-E8A1-6EA1AF60CD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D06ECD-856F-4C6A-33CE-26FA429B26A3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6280E-2768-0F18-E7E1-F5504575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44" y="848890"/>
            <a:ext cx="6944694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84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D4B95-A9A2-4D79-183C-FF38F201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EA4E-3B27-06D6-EA11-9FA2C4D39C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3F6A18-AA16-E74F-1740-23DDD3D24DD7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2F506-2F5E-BBF4-3283-F4D71CA371BD}"/>
              </a:ext>
            </a:extLst>
          </p:cNvPr>
          <p:cNvSpPr txBox="1"/>
          <p:nvPr/>
        </p:nvSpPr>
        <p:spPr>
          <a:xfrm>
            <a:off x="552932" y="1211939"/>
            <a:ext cx="8175431" cy="2564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Get the worldwide mean temp by year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mean_temp_by_year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temp_by_country_city_vs_year.mean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Filter for the year that had the highest mean temp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mean_temp_by_year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[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mean_temp_by_year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==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mean_temp_by_year.max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()])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Get the mean temp by city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mean_temp_by_city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temp_by_country_city_vs_year.mean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(axis ="columns")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Filter for the city that had the lowest mean temp</a:t>
            </a:r>
          </a:p>
          <a:p>
            <a:pPr>
              <a:lnSpc>
                <a:spcPts val="1575"/>
              </a:lnSpc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mean_temp_by_city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[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mean_temp_by_city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==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mean_temp_by_city.min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()])</a:t>
            </a:r>
          </a:p>
        </p:txBody>
      </p:sp>
    </p:spTree>
    <p:extLst>
      <p:ext uri="{BB962C8B-B14F-4D97-AF65-F5344CB8AC3E}">
        <p14:creationId xmlns:p14="http://schemas.microsoft.com/office/powerpoint/2010/main" val="3074223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60455-71FA-B33A-EAC4-346CABEEE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7E1A-1302-F31B-0E1E-83019CE58A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2F2C66-6424-A123-000D-F0BB1212D09A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52858-37C0-AD52-AEC7-8AAA78F0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771154"/>
            <a:ext cx="11593543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81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8ED81-33A6-B682-3446-B8513323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2379-022D-4A00-1F2B-3B6B9156E6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ABD35B-496D-8811-1B44-636B5943728E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D0B00-F5EC-9AE9-64C7-FB103412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696708"/>
            <a:ext cx="10786069" cy="54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53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FD726-8634-02C1-12F2-C75DA67FD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F686-1FF6-66E5-A609-EC6A87FEEE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2C0335-1EA3-1FFA-0C29-AC7EE74034BA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4A045-350A-6875-2EA7-13764FC3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685593"/>
            <a:ext cx="8125959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98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C22B-61AE-A567-51C2-2CBD8BE16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5743-4A06-5E43-8A5C-D1F3D8D7E0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7E7D0A-9010-374E-22DA-46FAC68E41A4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50B5E-AAA9-DC55-4362-5CF3A5F2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21" y="848890"/>
            <a:ext cx="11707859" cy="53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77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6274D-53C7-354F-3CB5-EA2AF84C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A927-64B5-C675-7D11-1CEFD51156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E421C3-B5C1-FB89-3970-4FC47236CDFB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B6C52-1DB9-7CD0-3694-0D983BF0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385337"/>
            <a:ext cx="11488753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2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PANDAS: SUBSETTING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6" y="685593"/>
            <a:ext cx="2307230" cy="2817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73" y="871512"/>
            <a:ext cx="6120702" cy="2258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26" y="3413876"/>
            <a:ext cx="5322161" cy="1748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440" y="3413876"/>
            <a:ext cx="4811513" cy="1918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31" y="5253574"/>
            <a:ext cx="3629514" cy="15414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4199" y="5251484"/>
            <a:ext cx="4244411" cy="14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0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A4AF-1F07-5A24-3E2D-77841AB1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9153-2BE3-4E1F-A983-9E03F31A33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C10E67-D13C-1FD5-A704-AE18398F3603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A2094-2DC7-F834-81A5-8F280C1B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705767"/>
            <a:ext cx="9478698" cy="54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51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64A5-1332-2E7C-F96F-814EB976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9D58-B475-87CF-5E82-F50B923916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02D05F-0680-A916-54AC-2C08F03271EF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04E2D-80DD-A8A0-8A2D-26CB250E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1" y="685593"/>
            <a:ext cx="9335803" cy="579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6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33EF9-952C-B677-B049-2F691940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64AC-889B-0964-9DEF-5736FDD1BB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956A49-71D7-FC93-F1BC-0CDB13C1EF94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956E0-A60D-87C1-435A-0D451A96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80" y="685592"/>
            <a:ext cx="9097645" cy="58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78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2E79F-8137-0131-1EEA-CF8DE0EF1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D942-F693-1CA5-AF8C-0D3742AAE6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A6E3C7-C8BE-A595-0295-40E16A44CF57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23DFB-A612-D2FA-D27D-53BB7997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700583"/>
            <a:ext cx="9040487" cy="56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34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1BB3-F040-C1FD-870D-410A9566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9F91-BD59-83BB-B26B-BD1EA90D3D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B35DEA-C5A6-1589-51C2-15B77BC614DB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7656E-E906-0233-D0F4-38F9C54E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848890"/>
            <a:ext cx="4921677" cy="3648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AE9E3-4E34-F1BE-1D3D-4A1C4778CE8D}"/>
              </a:ext>
            </a:extLst>
          </p:cNvPr>
          <p:cNvSpPr txBox="1"/>
          <p:nvPr/>
        </p:nvSpPr>
        <p:spPr>
          <a:xfrm>
            <a:off x="5595988" y="1185916"/>
            <a:ext cx="6093500" cy="2974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Import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matplotlib.pyplot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with alias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</a:t>
            </a:r>
            <a:endParaRPr lang="en-US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import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matplotlib.pyplot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as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</a:t>
            </a:r>
            <a:endParaRPr lang="en-US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Look at the first few rows of data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avocados.head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())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Get the total number of avocados sold of each size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nb_sold_by_size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avocados.groupby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("size")["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"].sum()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Create a bar plot of the number of avocados sold by size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nb_sold_by_size.plot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(kind ="bar")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Show the plot</a:t>
            </a:r>
          </a:p>
          <a:p>
            <a:pPr>
              <a:lnSpc>
                <a:spcPts val="1575"/>
              </a:lnSpc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plt.show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77484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C2FD-CFDA-66E4-ABBD-5ADBD6F5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6245-F362-775E-8277-CE1BF044FE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BBDA76-C149-48EB-D3B1-BE3C58FCFE37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E7163-6CE4-D4D2-5563-BFEFBFA8DB4D}"/>
              </a:ext>
            </a:extLst>
          </p:cNvPr>
          <p:cNvSpPr txBox="1"/>
          <p:nvPr/>
        </p:nvSpPr>
        <p:spPr>
          <a:xfrm>
            <a:off x="5595988" y="1185916"/>
            <a:ext cx="6093500" cy="2974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Import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matplotlib.pyplot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with alias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</a:t>
            </a:r>
            <a:endParaRPr lang="en-US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import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matplotlib.pyplot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as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</a:t>
            </a:r>
            <a:endParaRPr lang="en-US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Look at the first few rows of data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avocados.head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())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Get the total number of avocados sold of each size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nb_sold_by_size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avocados.groupby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("size")["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"].sum()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Create a bar plot of the number of avocados sold by size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nb_sold_by_size.plot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(kind ="bar")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Show the plot</a:t>
            </a:r>
          </a:p>
          <a:p>
            <a:pPr>
              <a:lnSpc>
                <a:spcPts val="1575"/>
              </a:lnSpc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plt.show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4FE08-2AF8-B1A9-36EB-C8573C4A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3" y="1012186"/>
            <a:ext cx="5449060" cy="41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53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17AF2-1470-8F43-CD1C-4912C32C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B65B-F954-0115-36D3-80936FC501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DA7334-2509-DC41-FB77-B700AD20DA1B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27BAC-3572-C304-1EDF-4FF2DA77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" y="1185916"/>
            <a:ext cx="5549681" cy="3267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3D3498-4354-CCEC-4877-3643CEED9F9A}"/>
              </a:ext>
            </a:extLst>
          </p:cNvPr>
          <p:cNvSpPr txBox="1"/>
          <p:nvPr/>
        </p:nvSpPr>
        <p:spPr>
          <a:xfrm>
            <a:off x="5706824" y="879779"/>
            <a:ext cx="6093500" cy="2564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Import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matplotlib.pyplot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with alias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</a:t>
            </a:r>
            <a:endParaRPr lang="en-US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import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matplotlib.pyplot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as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</a:t>
            </a:r>
            <a:endParaRPr lang="en-US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Get the total number of avocados sold on each date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nb_sold_by_date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avocados.groupby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("date")["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"].sum()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Create a line plot of the number of avocados sold by date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nb_sold_by_date.plot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(kind="line")</a:t>
            </a:r>
          </a:p>
          <a:p>
            <a:pPr>
              <a:lnSpc>
                <a:spcPts val="1575"/>
              </a:lnSpc>
              <a:buNone/>
            </a:pPr>
            <a:br>
              <a:rPr lang="en-US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 Show the plot</a:t>
            </a:r>
          </a:p>
          <a:p>
            <a:pPr>
              <a:lnSpc>
                <a:spcPts val="1575"/>
              </a:lnSpc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plt.show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D547E-2255-89FB-775E-6903E267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132" y="3474831"/>
            <a:ext cx="3075601" cy="28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8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96B68-E3E0-C6AA-9825-E8DD70382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C090-7418-E737-6DB5-66DBCEF68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970BDB-06A4-E157-FA52-0A793251D120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6A679-ADD2-364E-3B20-D34D0E89B37D}"/>
              </a:ext>
            </a:extLst>
          </p:cNvPr>
          <p:cNvSpPr txBox="1"/>
          <p:nvPr/>
        </p:nvSpPr>
        <p:spPr>
          <a:xfrm>
            <a:off x="5706824" y="879779"/>
            <a:ext cx="6093500" cy="1333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 Scatter plot of 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avg_price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 vs. 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 with title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avocados.plot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(x ='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nb_sold',y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 ='</a:t>
            </a: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avg_price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', kind = 'scatter', title ="Number of avocados sold vs. average price" )</a:t>
            </a:r>
          </a:p>
          <a:p>
            <a:pPr>
              <a:lnSpc>
                <a:spcPts val="1575"/>
              </a:lnSpc>
              <a:buNone/>
            </a:pPr>
            <a:endParaRPr lang="en-US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# Show the plot</a:t>
            </a:r>
          </a:p>
          <a:p>
            <a:pPr>
              <a:lnSpc>
                <a:spcPts val="1575"/>
              </a:lnSpc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JetBrainsMonoNL"/>
              </a:rPr>
              <a:t>plt.show</a:t>
            </a:r>
            <a:r>
              <a:rPr lang="en-US" b="1" dirty="0">
                <a:solidFill>
                  <a:srgbClr val="FF0000"/>
                </a:solidFill>
                <a:effectLst/>
                <a:latin typeface="JetBrainsMonoNL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2E185-2101-7C44-EFEE-FD2DB68B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1585891"/>
            <a:ext cx="5441904" cy="29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9D13E-2642-148C-F9E9-E5529221F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78" y="2238365"/>
            <a:ext cx="3707332" cy="33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04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50AEA-D2ED-8475-7389-048E50A8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CF60-0E82-9FA5-C9AA-B02C90E77F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749923-2902-44AD-BC93-3F80029367A4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1BC3A-2EAF-5270-6B36-17D985FEDBD0}"/>
              </a:ext>
            </a:extLst>
          </p:cNvPr>
          <p:cNvSpPr txBox="1"/>
          <p:nvPr/>
        </p:nvSpPr>
        <p:spPr>
          <a:xfrm>
            <a:off x="5791199" y="289679"/>
            <a:ext cx="64008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# Histogram of conventional </a:t>
            </a:r>
            <a:r>
              <a:rPr lang="en-GB" b="1" dirty="0" err="1">
                <a:solidFill>
                  <a:srgbClr val="FF0000"/>
                </a:solidFill>
              </a:rPr>
              <a:t>avg_price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r>
              <a:rPr lang="en-GB" b="1" dirty="0">
                <a:solidFill>
                  <a:srgbClr val="FF0000"/>
                </a:solidFill>
              </a:rPr>
              <a:t>avocados[avocados["type"] == "conventional"]["</a:t>
            </a:r>
            <a:r>
              <a:rPr lang="en-GB" b="1" dirty="0" err="1">
                <a:solidFill>
                  <a:srgbClr val="FF0000"/>
                </a:solidFill>
              </a:rPr>
              <a:t>avg_price</a:t>
            </a:r>
            <a:r>
              <a:rPr lang="en-GB" b="1" dirty="0">
                <a:solidFill>
                  <a:srgbClr val="FF0000"/>
                </a:solidFill>
              </a:rPr>
              <a:t>"].hist()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Histogram of organic </a:t>
            </a:r>
            <a:r>
              <a:rPr lang="en-GB" b="1" dirty="0" err="1">
                <a:solidFill>
                  <a:srgbClr val="FF0000"/>
                </a:solidFill>
              </a:rPr>
              <a:t>avg_price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avocados[avocados["type"] == "organic"]["</a:t>
            </a:r>
            <a:r>
              <a:rPr lang="en-GB" b="1" dirty="0" err="1">
                <a:solidFill>
                  <a:srgbClr val="FF0000"/>
                </a:solidFill>
              </a:rPr>
              <a:t>avg_price</a:t>
            </a:r>
            <a:r>
              <a:rPr lang="en-GB" b="1" dirty="0">
                <a:solidFill>
                  <a:srgbClr val="FF0000"/>
                </a:solidFill>
              </a:rPr>
              <a:t>"].hist()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Add a legend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plt.legend</a:t>
            </a:r>
            <a:r>
              <a:rPr lang="en-GB" b="1" dirty="0">
                <a:solidFill>
                  <a:srgbClr val="FF0000"/>
                </a:solidFill>
              </a:rPr>
              <a:t>(["conventional", "organic"])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Show the plot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plt.show</a:t>
            </a:r>
            <a:r>
              <a:rPr lang="en-GB" b="1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FCE83-280C-2BF1-8AA3-3801D2CC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" y="1068699"/>
            <a:ext cx="5603003" cy="2981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81142-41CB-4FC9-5883-B3609E610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80" y="3303085"/>
            <a:ext cx="4457377" cy="34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64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6FB4D-748C-922E-2A38-396A98F9F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53C1-1A81-556E-231B-F69AF3A925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98B072-5DEF-02A2-1F8C-199889BE87F8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72F30-A287-B12E-4804-30500D459850}"/>
              </a:ext>
            </a:extLst>
          </p:cNvPr>
          <p:cNvSpPr txBox="1"/>
          <p:nvPr/>
        </p:nvSpPr>
        <p:spPr>
          <a:xfrm>
            <a:off x="5791199" y="289679"/>
            <a:ext cx="640080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# Modify histogram transparency to 0.5</a:t>
            </a:r>
          </a:p>
          <a:p>
            <a:r>
              <a:rPr lang="en-GB" b="1" dirty="0">
                <a:solidFill>
                  <a:srgbClr val="FF0000"/>
                </a:solidFill>
              </a:rPr>
              <a:t>avocados[avocados["type"] == "conventional"]["</a:t>
            </a:r>
            <a:r>
              <a:rPr lang="en-GB" b="1" dirty="0" err="1">
                <a:solidFill>
                  <a:srgbClr val="FF0000"/>
                </a:solidFill>
              </a:rPr>
              <a:t>avg_price</a:t>
            </a:r>
            <a:r>
              <a:rPr lang="en-GB" b="1" dirty="0">
                <a:solidFill>
                  <a:srgbClr val="FF0000"/>
                </a:solidFill>
              </a:rPr>
              <a:t>"].hist(alpha=0.5)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Modify histogram transparency to 0.5</a:t>
            </a:r>
          </a:p>
          <a:p>
            <a:r>
              <a:rPr lang="en-GB" b="1" dirty="0">
                <a:solidFill>
                  <a:srgbClr val="FF0000"/>
                </a:solidFill>
              </a:rPr>
              <a:t>avocados[avocados["type"] == "organic"]["</a:t>
            </a:r>
            <a:r>
              <a:rPr lang="en-GB" b="1" dirty="0" err="1">
                <a:solidFill>
                  <a:srgbClr val="FF0000"/>
                </a:solidFill>
              </a:rPr>
              <a:t>avg_price</a:t>
            </a:r>
            <a:r>
              <a:rPr lang="en-GB" b="1" dirty="0">
                <a:solidFill>
                  <a:srgbClr val="FF0000"/>
                </a:solidFill>
              </a:rPr>
              <a:t>"].hist(alpha=0.5)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Add a legend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plt.legend</a:t>
            </a:r>
            <a:r>
              <a:rPr lang="en-GB" b="1" dirty="0">
                <a:solidFill>
                  <a:srgbClr val="FF0000"/>
                </a:solidFill>
              </a:rPr>
              <a:t>(["conventional", "organic"])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Show the plot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plt.show</a:t>
            </a:r>
            <a:r>
              <a:rPr lang="en-GB" b="1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03938-6B85-FC41-10FA-DDB45286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43" y="942628"/>
            <a:ext cx="534790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343" y="5522514"/>
            <a:ext cx="4209657" cy="1117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3" y="685593"/>
            <a:ext cx="4779947" cy="2478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201" y="685593"/>
            <a:ext cx="6933310" cy="3155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94" y="3286315"/>
            <a:ext cx="6626892" cy="33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00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004E3-0BCF-2DB6-0953-EB5BDC4A3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2C20-946F-FDF6-9777-22B91A59FD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C9D439-3F9F-4F6F-EB3D-B0625B1447A5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A062-37E0-EC53-816B-DA73A0A38CAA}"/>
              </a:ext>
            </a:extLst>
          </p:cNvPr>
          <p:cNvSpPr txBox="1"/>
          <p:nvPr/>
        </p:nvSpPr>
        <p:spPr>
          <a:xfrm>
            <a:off x="5791199" y="289679"/>
            <a:ext cx="640080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# Modify bins to 20</a:t>
            </a:r>
          </a:p>
          <a:p>
            <a:r>
              <a:rPr lang="en-GB" b="1" dirty="0">
                <a:solidFill>
                  <a:srgbClr val="FF0000"/>
                </a:solidFill>
              </a:rPr>
              <a:t>avocados[avocados["type"] == "conventional"]["</a:t>
            </a:r>
            <a:r>
              <a:rPr lang="en-GB" b="1" dirty="0" err="1">
                <a:solidFill>
                  <a:srgbClr val="FF0000"/>
                </a:solidFill>
              </a:rPr>
              <a:t>avg_price</a:t>
            </a:r>
            <a:r>
              <a:rPr lang="en-GB" b="1" dirty="0">
                <a:solidFill>
                  <a:srgbClr val="FF0000"/>
                </a:solidFill>
              </a:rPr>
              <a:t>"].hist(alpha=0.5, bins=20)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Modify bins to 20</a:t>
            </a:r>
          </a:p>
          <a:p>
            <a:r>
              <a:rPr lang="en-GB" b="1" dirty="0">
                <a:solidFill>
                  <a:srgbClr val="FF0000"/>
                </a:solidFill>
              </a:rPr>
              <a:t>avocados[avocados["type"] == "organic"]["</a:t>
            </a:r>
            <a:r>
              <a:rPr lang="en-GB" b="1" dirty="0" err="1">
                <a:solidFill>
                  <a:srgbClr val="FF0000"/>
                </a:solidFill>
              </a:rPr>
              <a:t>avg_price</a:t>
            </a:r>
            <a:r>
              <a:rPr lang="en-GB" b="1" dirty="0">
                <a:solidFill>
                  <a:srgbClr val="FF0000"/>
                </a:solidFill>
              </a:rPr>
              <a:t>"].hist(alpha=0.5, bins=20)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Add a legend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plt.legend</a:t>
            </a:r>
            <a:r>
              <a:rPr lang="en-GB" b="1" dirty="0">
                <a:solidFill>
                  <a:srgbClr val="FF0000"/>
                </a:solidFill>
              </a:rPr>
              <a:t>(["conventional", "organic"])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Show the plot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plt.show</a:t>
            </a:r>
            <a:r>
              <a:rPr lang="en-GB" b="1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78D13-05C6-FD63-0681-90954D3C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1062818"/>
            <a:ext cx="4930969" cy="240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3E5E9-961C-B927-9279-9B5731B6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25" y="3297382"/>
            <a:ext cx="4569419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04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F7CA5-772F-C3F6-D24D-3466CE027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503A-B939-5757-CD0F-358228E59B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F2F9A-5F98-53D4-D07B-5BDAFA84BDB5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285BA-C69C-34E0-7E9D-3F45B3ED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34" y="848890"/>
            <a:ext cx="961206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92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D4594-A450-0859-C0C9-B3CE8C570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11D6-556F-01DB-2FD4-14ABB4FEEC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4B0264-B3D5-307B-52F8-86037329BEC5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3B766-4249-E573-DD00-DBA42592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45" y="848890"/>
            <a:ext cx="8735644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7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83690-27BB-8B06-C35C-CCC090B7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0D66-6398-5BF3-E8DB-B9A2CD5005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82EA4D-0EA0-06A8-6495-BF5F17B777CA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8A8F-CEDC-0CC8-85E7-A4AB0BFE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95" y="1842654"/>
            <a:ext cx="5761136" cy="4379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44EB8-75BE-70DF-6F42-12635CEA5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27" y="1058468"/>
            <a:ext cx="4984170" cy="46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55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441E8-FE0F-09FF-37AA-B5DF64AA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EDDE-7C14-5818-E148-FE85A65CA4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881936-36FA-4C57-D7D6-BFE96400325F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C6529-5050-2F0F-7AE2-C36C2C30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848890"/>
            <a:ext cx="11201763" cy="53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701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D9256-FF3D-3045-160D-9859549C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7002-9F4B-40D8-A9FC-DB7DC6D93C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CB93DB-5F4B-8A70-D70B-3AB48F619D53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0DC3-B72F-88D8-2BDD-E973EEA70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16" y="848890"/>
            <a:ext cx="9507277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04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5B22-99FA-322F-8AEA-AE2BAA326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095C-D2D2-D212-3BF3-E89AB45427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75BA3B-1C9C-D7F5-C2CC-8EE4305218CA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FD32C-D2EC-5434-6D45-F8DD6E85D632}"/>
              </a:ext>
            </a:extLst>
          </p:cNvPr>
          <p:cNvSpPr txBox="1"/>
          <p:nvPr/>
        </p:nvSpPr>
        <p:spPr>
          <a:xfrm>
            <a:off x="6345382" y="454468"/>
            <a:ext cx="5581698" cy="2974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Import 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matplotlib.pyplot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 with alias 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plt</a:t>
            </a:r>
            <a:endParaRPr lang="en-GB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import 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matplotlib.pyplot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 as 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plt</a:t>
            </a:r>
            <a:endParaRPr lang="en-GB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br>
              <a:rPr lang="en-GB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Check individual values for missing values</a:t>
            </a:r>
          </a:p>
          <a:p>
            <a:pPr>
              <a:lnSpc>
                <a:spcPts val="1575"/>
              </a:lnSpc>
              <a:buNone/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print(avocados_2016.isna())</a:t>
            </a:r>
          </a:p>
          <a:p>
            <a:pPr>
              <a:lnSpc>
                <a:spcPts val="1575"/>
              </a:lnSpc>
              <a:buNone/>
            </a:pPr>
            <a:br>
              <a:rPr lang="en-GB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Check each column for missing values</a:t>
            </a:r>
          </a:p>
          <a:p>
            <a:pPr>
              <a:lnSpc>
                <a:spcPts val="1575"/>
              </a:lnSpc>
              <a:buNone/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print(avocados_2016.isna().any())</a:t>
            </a:r>
          </a:p>
          <a:p>
            <a:pPr>
              <a:lnSpc>
                <a:spcPts val="1575"/>
              </a:lnSpc>
              <a:buNone/>
            </a:pPr>
            <a:br>
              <a:rPr lang="en-GB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Bar plot of missing values by variable</a:t>
            </a:r>
          </a:p>
          <a:p>
            <a:pPr>
              <a:lnSpc>
                <a:spcPts val="1575"/>
              </a:lnSpc>
              <a:buNone/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avocados_2016.isna().sum().plot(kind = "bar")</a:t>
            </a:r>
          </a:p>
          <a:p>
            <a:pPr>
              <a:lnSpc>
                <a:spcPts val="1575"/>
              </a:lnSpc>
              <a:buNone/>
            </a:pPr>
            <a:br>
              <a:rPr lang="en-GB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Show plot</a:t>
            </a:r>
          </a:p>
          <a:p>
            <a:pPr>
              <a:lnSpc>
                <a:spcPts val="1575"/>
              </a:lnSpc>
            </a:pP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plt.show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063D8A-0537-E6B4-7A4F-0F04B56F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4257207"/>
            <a:ext cx="5496692" cy="2505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32181-05D2-FF6F-28BC-9C1D07E8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0" y="848890"/>
            <a:ext cx="4906031" cy="2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313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65287-5510-E011-6A98-57579C2FE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3F2E-567A-908B-A9CD-32B0617B12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DC6EF5-84BB-D107-5528-3FDD21BDB571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79CA0-3B6A-7254-559E-2BB60F6F4F70}"/>
              </a:ext>
            </a:extLst>
          </p:cNvPr>
          <p:cNvSpPr txBox="1"/>
          <p:nvPr/>
        </p:nvSpPr>
        <p:spPr>
          <a:xfrm>
            <a:off x="6454970" y="848890"/>
            <a:ext cx="5127430" cy="112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Remove rows with missing values</a:t>
            </a:r>
          </a:p>
          <a:p>
            <a:pPr>
              <a:lnSpc>
                <a:spcPts val="1575"/>
              </a:lnSpc>
              <a:buNone/>
            </a:pP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avocados_complete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 = avocados_2016.dropna()</a:t>
            </a:r>
          </a:p>
          <a:p>
            <a:pPr>
              <a:lnSpc>
                <a:spcPts val="1575"/>
              </a:lnSpc>
              <a:buNone/>
            </a:pPr>
            <a:br>
              <a:rPr lang="en-GB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Check if any columns contain missing values</a:t>
            </a:r>
          </a:p>
          <a:p>
            <a:pPr>
              <a:lnSpc>
                <a:spcPts val="1575"/>
              </a:lnSpc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avocados_complete.isna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().any())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A5531A-CD38-37C6-AC16-E50EA2F7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46" y="848890"/>
            <a:ext cx="5356485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99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4506-8E0D-18E1-7F8C-3C74BAF98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6F43-D00E-A4F6-F36C-DD12FFADD0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DA9EF9-C0E1-5F0C-5317-57DB659A3CFB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D5C9A-8478-E719-FFD8-792AE9A6C623}"/>
              </a:ext>
            </a:extLst>
          </p:cNvPr>
          <p:cNvSpPr txBox="1"/>
          <p:nvPr/>
        </p:nvSpPr>
        <p:spPr>
          <a:xfrm>
            <a:off x="6316423" y="361638"/>
            <a:ext cx="6093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 List the columns with missing values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cols_with_missing</a:t>
            </a:r>
            <a:r>
              <a:rPr lang="en-US" b="1" dirty="0">
                <a:solidFill>
                  <a:srgbClr val="FF0000"/>
                </a:solidFill>
              </a:rPr>
              <a:t> = ["</a:t>
            </a:r>
            <a:r>
              <a:rPr lang="en-US" b="1" dirty="0" err="1">
                <a:solidFill>
                  <a:srgbClr val="FF0000"/>
                </a:solidFill>
              </a:rPr>
              <a:t>small_sold</a:t>
            </a:r>
            <a:r>
              <a:rPr lang="en-US" b="1" dirty="0">
                <a:solidFill>
                  <a:srgbClr val="FF0000"/>
                </a:solidFill>
              </a:rPr>
              <a:t>", "</a:t>
            </a:r>
            <a:r>
              <a:rPr lang="en-US" b="1" dirty="0" err="1">
                <a:solidFill>
                  <a:srgbClr val="FF0000"/>
                </a:solidFill>
              </a:rPr>
              <a:t>large_sold</a:t>
            </a:r>
            <a:r>
              <a:rPr lang="en-US" b="1" dirty="0">
                <a:solidFill>
                  <a:srgbClr val="FF0000"/>
                </a:solidFill>
              </a:rPr>
              <a:t>", "</a:t>
            </a:r>
            <a:r>
              <a:rPr lang="en-US" b="1" dirty="0" err="1">
                <a:solidFill>
                  <a:srgbClr val="FF0000"/>
                </a:solidFill>
              </a:rPr>
              <a:t>xl_sold</a:t>
            </a:r>
            <a:r>
              <a:rPr lang="en-US" b="1" dirty="0">
                <a:solidFill>
                  <a:srgbClr val="FF0000"/>
                </a:solidFill>
              </a:rPr>
              <a:t>"]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# Create histograms showing the distributions </a:t>
            </a:r>
            <a:r>
              <a:rPr lang="en-US" b="1" dirty="0" err="1">
                <a:solidFill>
                  <a:srgbClr val="FF0000"/>
                </a:solidFill>
              </a:rPr>
              <a:t>cols_with_missing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avocados_2016[</a:t>
            </a:r>
            <a:r>
              <a:rPr lang="en-US" b="1" dirty="0" err="1">
                <a:solidFill>
                  <a:srgbClr val="FF0000"/>
                </a:solidFill>
              </a:rPr>
              <a:t>cols_with_missing</a:t>
            </a:r>
            <a:r>
              <a:rPr lang="en-US" b="1" dirty="0">
                <a:solidFill>
                  <a:srgbClr val="FF0000"/>
                </a:solidFill>
              </a:rPr>
              <a:t>].hist()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# Show the plot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plt.show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2B1CDA-A623-5A5E-B39F-2EA7E6A2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890"/>
            <a:ext cx="6192687" cy="3846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DC8B3A-58BB-4BC0-27A1-9F01EEF5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200" y="3089476"/>
            <a:ext cx="3878254" cy="34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1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E85B6-BBB9-D464-0B1B-29316D38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4CD4-5666-DFD0-8DDF-23B219F0BC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CAC651-F491-713F-5750-265554F375A2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2CA1D-C841-6BE1-0832-A724BC126577}"/>
              </a:ext>
            </a:extLst>
          </p:cNvPr>
          <p:cNvSpPr txBox="1"/>
          <p:nvPr/>
        </p:nvSpPr>
        <p:spPr>
          <a:xfrm>
            <a:off x="6096000" y="543250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 From previous step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cols_with_missing</a:t>
            </a:r>
            <a:r>
              <a:rPr lang="en-US" b="1" dirty="0">
                <a:solidFill>
                  <a:srgbClr val="FF0000"/>
                </a:solidFill>
              </a:rPr>
              <a:t> = ["</a:t>
            </a:r>
            <a:r>
              <a:rPr lang="en-US" b="1" dirty="0" err="1">
                <a:solidFill>
                  <a:srgbClr val="FF0000"/>
                </a:solidFill>
              </a:rPr>
              <a:t>small_sold</a:t>
            </a:r>
            <a:r>
              <a:rPr lang="en-US" b="1" dirty="0">
                <a:solidFill>
                  <a:srgbClr val="FF0000"/>
                </a:solidFill>
              </a:rPr>
              <a:t>", "</a:t>
            </a:r>
            <a:r>
              <a:rPr lang="en-US" b="1" dirty="0" err="1">
                <a:solidFill>
                  <a:srgbClr val="FF0000"/>
                </a:solidFill>
              </a:rPr>
              <a:t>large_sold</a:t>
            </a:r>
            <a:r>
              <a:rPr lang="en-US" b="1" dirty="0">
                <a:solidFill>
                  <a:srgbClr val="FF0000"/>
                </a:solidFill>
              </a:rPr>
              <a:t>", "</a:t>
            </a:r>
            <a:r>
              <a:rPr lang="en-US" b="1" dirty="0" err="1">
                <a:solidFill>
                  <a:srgbClr val="FF0000"/>
                </a:solidFill>
              </a:rPr>
              <a:t>xl_sold</a:t>
            </a:r>
            <a:r>
              <a:rPr lang="en-US" b="1" dirty="0">
                <a:solidFill>
                  <a:srgbClr val="FF0000"/>
                </a:solidFill>
              </a:rPr>
              <a:t>"]</a:t>
            </a:r>
          </a:p>
          <a:p>
            <a:r>
              <a:rPr lang="en-US" b="1" dirty="0">
                <a:solidFill>
                  <a:srgbClr val="FF0000"/>
                </a:solidFill>
              </a:rPr>
              <a:t>avocados_2016[</a:t>
            </a:r>
            <a:r>
              <a:rPr lang="en-US" b="1" dirty="0" err="1">
                <a:solidFill>
                  <a:srgbClr val="FF0000"/>
                </a:solidFill>
              </a:rPr>
              <a:t>cols_with_missing</a:t>
            </a:r>
            <a:r>
              <a:rPr lang="en-US" b="1" dirty="0">
                <a:solidFill>
                  <a:srgbClr val="FF0000"/>
                </a:solidFill>
              </a:rPr>
              <a:t>].hist()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plt.show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# Fill in missing values with 0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avocados_filled</a:t>
            </a:r>
            <a:r>
              <a:rPr lang="en-US" b="1" dirty="0">
                <a:solidFill>
                  <a:srgbClr val="FF0000"/>
                </a:solidFill>
              </a:rPr>
              <a:t> = avocados_2016.fillna(0)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# Create histograms of the filled columns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avocados_filled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 err="1">
                <a:solidFill>
                  <a:srgbClr val="FF0000"/>
                </a:solidFill>
              </a:rPr>
              <a:t>cols_with_missing</a:t>
            </a:r>
            <a:r>
              <a:rPr lang="en-US" b="1" dirty="0">
                <a:solidFill>
                  <a:srgbClr val="FF0000"/>
                </a:solidFill>
              </a:rPr>
              <a:t>].hist()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# Show the plot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plt.show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3B705-6A8C-A8D9-7C5F-EDD0E268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51" y="3524109"/>
            <a:ext cx="3413957" cy="3041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06B508-4ED1-0353-CE0A-D8E665CE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92" y="848890"/>
            <a:ext cx="5110609" cy="40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9" y="786706"/>
            <a:ext cx="10577441" cy="42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98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FD728-883B-24F0-888B-69BF936D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EE57-8F6D-0FB6-1EBE-8C7DC77F7C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D4B67D-8452-9050-2B87-B3F5599BC1AE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F3DDB-10BC-316B-A858-6A636957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780680"/>
            <a:ext cx="11383964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2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C756B-E19A-46B6-41FE-49583168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ACF0-8D20-BA5B-CC94-5255A9A464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16A03-E4B2-9078-9857-FD1F0E0BBF14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198C7-BB23-857A-856D-C046B766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" y="856891"/>
            <a:ext cx="1089812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49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74AF-4429-B2B8-F33A-40E9136E7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F2FE-4E21-B735-04DB-E2DEDDE92F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2B21E-E69C-7FD9-EEDB-414F5BBA587D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17549-F250-686A-F492-E3A81D1F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9" y="780680"/>
            <a:ext cx="9040487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564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7DFA2-1C35-23A4-B8EC-771762255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3C59-6143-A6E1-164B-1CC3AAD132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6D678B-7609-E232-E325-DFE9D54FF049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B4220-4E30-3107-D6D0-CCC8953FD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80" y="685593"/>
            <a:ext cx="878327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7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6B698-2900-B8BE-005B-CE2C97A97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9D6D-F72A-D37B-0C98-48A35B1675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247BAD-D387-2DF1-1A02-F0D706DF0847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CEA4-3997-6408-3156-F3DE711D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685593"/>
            <a:ext cx="11269648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50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3B066-76DE-520B-A215-1D722B952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A031-0412-5A04-94B9-C5661980D5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FA3EAA-82D3-B907-2B51-537689476AD2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5113-FD0E-C250-F232-106488A5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4" y="976812"/>
            <a:ext cx="888806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4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073D0-915D-4375-56D3-195DF1EE9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8DCF-923D-7387-2AEB-1DF153EACE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25CEA0-C054-3AEE-FCBB-4CD520730516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D890E-ED76-F926-73C8-275D919D8903}"/>
              </a:ext>
            </a:extLst>
          </p:cNvPr>
          <p:cNvSpPr txBox="1"/>
          <p:nvPr/>
        </p:nvSpPr>
        <p:spPr>
          <a:xfrm>
            <a:off x="6662788" y="406890"/>
            <a:ext cx="609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# Create a list of dictionaries with new data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avocados_list</a:t>
            </a:r>
            <a:r>
              <a:rPr lang="en-GB" b="1" dirty="0">
                <a:solidFill>
                  <a:srgbClr val="FF0000"/>
                </a:solidFill>
              </a:rPr>
              <a:t> = [</a:t>
            </a:r>
          </a:p>
          <a:p>
            <a:r>
              <a:rPr lang="en-GB" b="1" dirty="0">
                <a:solidFill>
                  <a:srgbClr val="FF0000"/>
                </a:solidFill>
              </a:rPr>
              <a:t>    {"date": "2019-11-03", "</a:t>
            </a:r>
            <a:r>
              <a:rPr lang="en-GB" b="1" dirty="0" err="1">
                <a:solidFill>
                  <a:srgbClr val="FF0000"/>
                </a:solidFill>
              </a:rPr>
              <a:t>small_sold</a:t>
            </a:r>
            <a:r>
              <a:rPr lang="en-GB" b="1" dirty="0">
                <a:solidFill>
                  <a:srgbClr val="FF0000"/>
                </a:solidFill>
              </a:rPr>
              <a:t>": 10376832, "</a:t>
            </a:r>
            <a:r>
              <a:rPr lang="en-GB" b="1" dirty="0" err="1">
                <a:solidFill>
                  <a:srgbClr val="FF0000"/>
                </a:solidFill>
              </a:rPr>
              <a:t>large_sold</a:t>
            </a:r>
            <a:r>
              <a:rPr lang="en-GB" b="1" dirty="0">
                <a:solidFill>
                  <a:srgbClr val="FF0000"/>
                </a:solidFill>
              </a:rPr>
              <a:t>": 7835071},</a:t>
            </a:r>
          </a:p>
          <a:p>
            <a:r>
              <a:rPr lang="en-GB" b="1" dirty="0">
                <a:solidFill>
                  <a:srgbClr val="FF0000"/>
                </a:solidFill>
              </a:rPr>
              <a:t>    {"date": "2019-11-10", "</a:t>
            </a:r>
            <a:r>
              <a:rPr lang="en-GB" b="1" dirty="0" err="1">
                <a:solidFill>
                  <a:srgbClr val="FF0000"/>
                </a:solidFill>
              </a:rPr>
              <a:t>small_sold</a:t>
            </a:r>
            <a:r>
              <a:rPr lang="en-GB" b="1" dirty="0">
                <a:solidFill>
                  <a:srgbClr val="FF0000"/>
                </a:solidFill>
              </a:rPr>
              <a:t>": 10717154, "</a:t>
            </a:r>
            <a:r>
              <a:rPr lang="en-GB" b="1" dirty="0" err="1">
                <a:solidFill>
                  <a:srgbClr val="FF0000"/>
                </a:solidFill>
              </a:rPr>
              <a:t>large_sold</a:t>
            </a:r>
            <a:r>
              <a:rPr lang="en-GB" b="1" dirty="0">
                <a:solidFill>
                  <a:srgbClr val="FF0000"/>
                </a:solidFill>
              </a:rPr>
              <a:t>": 8561348},</a:t>
            </a:r>
          </a:p>
          <a:p>
            <a:r>
              <a:rPr lang="en-GB" b="1" dirty="0">
                <a:solidFill>
                  <a:srgbClr val="FF0000"/>
                </a:solidFill>
              </a:rPr>
              <a:t>]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Convert list into </a:t>
            </a:r>
            <a:r>
              <a:rPr lang="en-GB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avocados_2019 = </a:t>
            </a:r>
            <a:r>
              <a:rPr lang="en-GB" b="1" dirty="0" err="1">
                <a:solidFill>
                  <a:srgbClr val="FF0000"/>
                </a:solidFill>
              </a:rPr>
              <a:t>pd.DataFrame</a:t>
            </a:r>
            <a:r>
              <a:rPr lang="en-GB" b="1" dirty="0">
                <a:solidFill>
                  <a:srgbClr val="FF0000"/>
                </a:solidFill>
              </a:rPr>
              <a:t>(</a:t>
            </a:r>
            <a:r>
              <a:rPr lang="en-GB" b="1" dirty="0" err="1">
                <a:solidFill>
                  <a:srgbClr val="FF0000"/>
                </a:solidFill>
              </a:rPr>
              <a:t>avocados_list</a:t>
            </a:r>
            <a:r>
              <a:rPr lang="en-GB" b="1" dirty="0">
                <a:solidFill>
                  <a:srgbClr val="FF0000"/>
                </a:solidFill>
              </a:rPr>
              <a:t>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Print the new </a:t>
            </a:r>
            <a:r>
              <a:rPr lang="en-GB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print(avocados_2019)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0C008-894C-E111-C4D6-A5E50C43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653395"/>
            <a:ext cx="6034155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948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EAD0-4781-2CE1-E0F4-5F6A6BB0D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93B7-C5ED-AB49-2572-A059791155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4F30FA-C983-7CC8-BAA3-A427DECC1E51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812BB-356D-7455-4B49-94CDAA862F36}"/>
              </a:ext>
            </a:extLst>
          </p:cNvPr>
          <p:cNvSpPr txBox="1"/>
          <p:nvPr/>
        </p:nvSpPr>
        <p:spPr>
          <a:xfrm>
            <a:off x="6662788" y="406890"/>
            <a:ext cx="60935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 Create a dictionary of lists with new data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avocados_dict</a:t>
            </a:r>
            <a:r>
              <a:rPr lang="en-US" b="1" dirty="0">
                <a:solidFill>
                  <a:srgbClr val="FF0000"/>
                </a:solidFill>
              </a:rPr>
              <a:t> = {</a:t>
            </a:r>
          </a:p>
          <a:p>
            <a:r>
              <a:rPr lang="en-US" b="1" dirty="0">
                <a:solidFill>
                  <a:srgbClr val="FF0000"/>
                </a:solidFill>
              </a:rPr>
              <a:t>  "date": ["2019-11-17", "2019-12-01"],</a:t>
            </a:r>
          </a:p>
          <a:p>
            <a:r>
              <a:rPr lang="en-US" b="1" dirty="0">
                <a:solidFill>
                  <a:srgbClr val="FF0000"/>
                </a:solidFill>
              </a:rPr>
              <a:t>  "</a:t>
            </a:r>
            <a:r>
              <a:rPr lang="en-US" b="1" dirty="0" err="1">
                <a:solidFill>
                  <a:srgbClr val="FF0000"/>
                </a:solidFill>
              </a:rPr>
              <a:t>small_sold</a:t>
            </a:r>
            <a:r>
              <a:rPr lang="en-US" b="1" dirty="0">
                <a:solidFill>
                  <a:srgbClr val="FF0000"/>
                </a:solidFill>
              </a:rPr>
              <a:t>": [10859987, 9291631],</a:t>
            </a:r>
          </a:p>
          <a:p>
            <a:r>
              <a:rPr lang="en-US" b="1" dirty="0">
                <a:solidFill>
                  <a:srgbClr val="FF0000"/>
                </a:solidFill>
              </a:rPr>
              <a:t>  "</a:t>
            </a:r>
            <a:r>
              <a:rPr lang="en-US" b="1" dirty="0" err="1">
                <a:solidFill>
                  <a:srgbClr val="FF0000"/>
                </a:solidFill>
              </a:rPr>
              <a:t>large_sold</a:t>
            </a:r>
            <a:r>
              <a:rPr lang="en-US" b="1" dirty="0">
                <a:solidFill>
                  <a:srgbClr val="FF0000"/>
                </a:solidFill>
              </a:rPr>
              <a:t>": [7674135, 6238096]</a:t>
            </a:r>
          </a:p>
          <a:p>
            <a:r>
              <a:rPr lang="en-US" b="1" dirty="0">
                <a:solidFill>
                  <a:srgbClr val="FF0000"/>
                </a:solidFill>
              </a:rPr>
              <a:t>}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# Convert dictionary into </a:t>
            </a:r>
            <a:r>
              <a:rPr lang="en-US" b="1" dirty="0" err="1">
                <a:solidFill>
                  <a:srgbClr val="FF0000"/>
                </a:solidFill>
              </a:rPr>
              <a:t>DataFrame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avocados_2019 = </a:t>
            </a:r>
            <a:r>
              <a:rPr lang="en-US" b="1" dirty="0" err="1">
                <a:solidFill>
                  <a:srgbClr val="FF0000"/>
                </a:solidFill>
              </a:rPr>
              <a:t>pd.DataFrame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avocados_dict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# Print the new </a:t>
            </a:r>
            <a:r>
              <a:rPr lang="en-US" b="1" dirty="0" err="1">
                <a:solidFill>
                  <a:srgbClr val="FF0000"/>
                </a:solidFill>
              </a:rPr>
              <a:t>DataFrame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print(avocados_2019)</a:t>
            </a:r>
            <a:r>
              <a:rPr lang="en-GB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9BE07-6CC5-24BC-8BC4-AA448457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781930"/>
            <a:ext cx="5868711" cy="3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9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8157-DBA2-AB20-81D1-FAEAD5FC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3741-D9AA-5FFE-DC57-606E51A96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F325E0-9C2F-0F7C-2EEE-5EB7C504DE4D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63141B-BD99-9AEF-4735-C61823BE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24" y="1012187"/>
            <a:ext cx="7209135" cy="41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13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4731D-1FFC-2088-32BB-0399CB1B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DB59-6D17-8D84-9CA7-74EE1A23E3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C57AC4-1E32-4EE1-BB64-05209F2D5940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443A3-6CE1-2F81-B64B-3B916B71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959587"/>
            <a:ext cx="8297433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3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426" y="871512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6" y="685593"/>
            <a:ext cx="7686663" cy="2570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952" y="871512"/>
            <a:ext cx="3258285" cy="2811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72" y="3422880"/>
            <a:ext cx="2842279" cy="209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053" y="3693712"/>
            <a:ext cx="4246815" cy="1707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661" y="3683237"/>
            <a:ext cx="3795801" cy="303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22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1061-ED88-D2AC-1106-416ACB5C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40FF-D1B7-0452-FD91-2179152CCB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6925E1-1F28-831F-B6B9-C89C272D2F14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774B1-FECF-FC6E-C749-1AE3BDE2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48" y="794970"/>
            <a:ext cx="9731745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525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5D598-BD78-4ECE-85B7-E5218310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CC3B-98F3-5315-A382-D0B53D9061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6A67D9-B85F-848B-12B3-749E11817DE9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910ED-F45A-33C1-DB73-D85C13AF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54" y="1009312"/>
            <a:ext cx="9726382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535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54EA7-0343-305D-2F2E-0B9F615A1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C418-9BF1-7EB8-1CEC-46E0DD3E8C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CD8A7C-7B0A-F4BA-4CF1-3F36211DFECF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2156A-D403-E7BD-6893-6F2935F5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685593"/>
            <a:ext cx="7135221" cy="3610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5CBFC-4930-3981-5FF2-19021B5575CE}"/>
              </a:ext>
            </a:extLst>
          </p:cNvPr>
          <p:cNvSpPr txBox="1"/>
          <p:nvPr/>
        </p:nvSpPr>
        <p:spPr>
          <a:xfrm>
            <a:off x="442096" y="4531782"/>
            <a:ext cx="6093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# Read CSV as </a:t>
            </a:r>
            <a:r>
              <a:rPr lang="en-GB" b="1" dirty="0" err="1">
                <a:solidFill>
                  <a:srgbClr val="FF0000"/>
                </a:solidFill>
              </a:rPr>
              <a:t>DataFrame</a:t>
            </a:r>
            <a:r>
              <a:rPr lang="en-GB" b="1" dirty="0">
                <a:solidFill>
                  <a:srgbClr val="FF0000"/>
                </a:solidFill>
              </a:rPr>
              <a:t> called </a:t>
            </a:r>
            <a:r>
              <a:rPr lang="en-GB" b="1" dirty="0" err="1">
                <a:solidFill>
                  <a:srgbClr val="FF0000"/>
                </a:solidFill>
              </a:rPr>
              <a:t>airline_bumping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 err="1">
                <a:solidFill>
                  <a:srgbClr val="FF0000"/>
                </a:solidFill>
              </a:rPr>
              <a:t>airline_bumping</a:t>
            </a:r>
            <a:r>
              <a:rPr lang="en-GB" b="1" dirty="0">
                <a:solidFill>
                  <a:srgbClr val="FF0000"/>
                </a:solidFill>
              </a:rPr>
              <a:t> = </a:t>
            </a:r>
            <a:r>
              <a:rPr lang="en-GB" b="1" dirty="0" err="1">
                <a:solidFill>
                  <a:srgbClr val="FF0000"/>
                </a:solidFill>
              </a:rPr>
              <a:t>pd.read_csv</a:t>
            </a:r>
            <a:r>
              <a:rPr lang="en-GB" b="1" dirty="0">
                <a:solidFill>
                  <a:srgbClr val="FF0000"/>
                </a:solidFill>
              </a:rPr>
              <a:t>("airline_bumping.csv")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Take a look at the </a:t>
            </a:r>
            <a:r>
              <a:rPr lang="en-GB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print(</a:t>
            </a:r>
            <a:r>
              <a:rPr lang="en-GB" b="1" dirty="0" err="1">
                <a:solidFill>
                  <a:srgbClr val="FF0000"/>
                </a:solidFill>
              </a:rPr>
              <a:t>airline_bumping.head</a:t>
            </a:r>
            <a:r>
              <a:rPr lang="en-GB" b="1" dirty="0">
                <a:solidFill>
                  <a:srgbClr val="FF0000"/>
                </a:solidFill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3473224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AD7CD-2CEB-CED0-3FBB-4BCC02571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984F-E3B1-7E76-27BD-E1D7848DD4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163955-B821-3BA9-14EA-5FD2A7976336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175A9-4FA9-F75C-A812-A084531B5641}"/>
              </a:ext>
            </a:extLst>
          </p:cNvPr>
          <p:cNvSpPr txBox="1"/>
          <p:nvPr/>
        </p:nvSpPr>
        <p:spPr>
          <a:xfrm>
            <a:off x="6732060" y="406890"/>
            <a:ext cx="46286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# From previous step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airline_bumping</a:t>
            </a:r>
            <a:r>
              <a:rPr lang="en-GB" b="1" dirty="0">
                <a:solidFill>
                  <a:srgbClr val="FF0000"/>
                </a:solidFill>
              </a:rPr>
              <a:t> = </a:t>
            </a:r>
            <a:r>
              <a:rPr lang="en-GB" b="1" dirty="0" err="1">
                <a:solidFill>
                  <a:srgbClr val="FF0000"/>
                </a:solidFill>
              </a:rPr>
              <a:t>pd.read_csv</a:t>
            </a:r>
            <a:r>
              <a:rPr lang="en-GB" b="1" dirty="0">
                <a:solidFill>
                  <a:srgbClr val="FF0000"/>
                </a:solidFill>
              </a:rPr>
              <a:t>("airline_bumping.csv")</a:t>
            </a:r>
          </a:p>
          <a:p>
            <a:r>
              <a:rPr lang="en-GB" b="1" dirty="0">
                <a:solidFill>
                  <a:srgbClr val="FF0000"/>
                </a:solidFill>
              </a:rPr>
              <a:t>print(</a:t>
            </a:r>
            <a:r>
              <a:rPr lang="en-GB" b="1" dirty="0" err="1">
                <a:solidFill>
                  <a:srgbClr val="FF0000"/>
                </a:solidFill>
              </a:rPr>
              <a:t>airline_bumping.head</a:t>
            </a:r>
            <a:r>
              <a:rPr lang="en-GB" b="1" dirty="0">
                <a:solidFill>
                  <a:srgbClr val="FF0000"/>
                </a:solidFill>
              </a:rPr>
              <a:t>())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For each airline, select </a:t>
            </a:r>
            <a:r>
              <a:rPr lang="en-GB" b="1" dirty="0" err="1">
                <a:solidFill>
                  <a:srgbClr val="FF0000"/>
                </a:solidFill>
              </a:rPr>
              <a:t>nb_bumped</a:t>
            </a:r>
            <a:r>
              <a:rPr lang="en-GB" b="1" dirty="0">
                <a:solidFill>
                  <a:srgbClr val="FF0000"/>
                </a:solidFill>
              </a:rPr>
              <a:t> and </a:t>
            </a:r>
            <a:r>
              <a:rPr lang="en-GB" b="1" dirty="0" err="1">
                <a:solidFill>
                  <a:srgbClr val="FF0000"/>
                </a:solidFill>
              </a:rPr>
              <a:t>total_passengers</a:t>
            </a:r>
            <a:r>
              <a:rPr lang="en-GB" b="1" dirty="0">
                <a:solidFill>
                  <a:srgbClr val="FF0000"/>
                </a:solidFill>
              </a:rPr>
              <a:t> and sum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 = </a:t>
            </a:r>
            <a:r>
              <a:rPr lang="en-GB" b="1" dirty="0" err="1">
                <a:solidFill>
                  <a:srgbClr val="FF0000"/>
                </a:solidFill>
              </a:rPr>
              <a:t>airline_bumping.groupby</a:t>
            </a:r>
            <a:r>
              <a:rPr lang="en-GB" b="1" dirty="0">
                <a:solidFill>
                  <a:srgbClr val="FF0000"/>
                </a:solidFill>
              </a:rPr>
              <a:t>("airline")[["</a:t>
            </a:r>
            <a:r>
              <a:rPr lang="en-GB" b="1" dirty="0" err="1">
                <a:solidFill>
                  <a:srgbClr val="FF0000"/>
                </a:solidFill>
              </a:rPr>
              <a:t>nb_bumped</a:t>
            </a:r>
            <a:r>
              <a:rPr lang="en-GB" b="1" dirty="0">
                <a:solidFill>
                  <a:srgbClr val="FF0000"/>
                </a:solidFill>
              </a:rPr>
              <a:t>", "</a:t>
            </a:r>
            <a:r>
              <a:rPr lang="en-GB" b="1" dirty="0" err="1">
                <a:solidFill>
                  <a:srgbClr val="FF0000"/>
                </a:solidFill>
              </a:rPr>
              <a:t>total_passengers</a:t>
            </a:r>
            <a:r>
              <a:rPr lang="en-GB" b="1" dirty="0">
                <a:solidFill>
                  <a:srgbClr val="FF0000"/>
                </a:solidFill>
              </a:rPr>
              <a:t>"]].sum()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DDD4C-3691-8A43-59F2-6CE0375C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0" y="685593"/>
            <a:ext cx="5844731" cy="27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C0831C-5F95-4CBB-BB0C-5F675B4B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3" y="3429000"/>
            <a:ext cx="6067062" cy="2985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5DD48C-AEBB-0FC2-BE2A-9866C81EC1F4}"/>
              </a:ext>
            </a:extLst>
          </p:cNvPr>
          <p:cNvSpPr txBox="1"/>
          <p:nvPr/>
        </p:nvSpPr>
        <p:spPr>
          <a:xfrm>
            <a:off x="6183855" y="321353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# From previous steps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airline_bumping</a:t>
            </a:r>
            <a:r>
              <a:rPr lang="en-GB" b="1" dirty="0">
                <a:solidFill>
                  <a:srgbClr val="FF0000"/>
                </a:solidFill>
              </a:rPr>
              <a:t> = </a:t>
            </a:r>
            <a:r>
              <a:rPr lang="en-GB" b="1" dirty="0" err="1">
                <a:solidFill>
                  <a:srgbClr val="FF0000"/>
                </a:solidFill>
              </a:rPr>
              <a:t>pd.read_csv</a:t>
            </a:r>
            <a:r>
              <a:rPr lang="en-GB" b="1" dirty="0">
                <a:solidFill>
                  <a:srgbClr val="FF0000"/>
                </a:solidFill>
              </a:rPr>
              <a:t>("airline_bumping.csv")</a:t>
            </a:r>
          </a:p>
          <a:p>
            <a:r>
              <a:rPr lang="en-GB" b="1" dirty="0">
                <a:solidFill>
                  <a:srgbClr val="FF0000"/>
                </a:solidFill>
              </a:rPr>
              <a:t>print(</a:t>
            </a:r>
            <a:r>
              <a:rPr lang="en-GB" b="1" dirty="0" err="1">
                <a:solidFill>
                  <a:srgbClr val="FF0000"/>
                </a:solidFill>
              </a:rPr>
              <a:t>airline_bumping.head</a:t>
            </a:r>
            <a:r>
              <a:rPr lang="en-GB" b="1" dirty="0">
                <a:solidFill>
                  <a:srgbClr val="FF0000"/>
                </a:solidFill>
              </a:rPr>
              <a:t>())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 = </a:t>
            </a:r>
            <a:r>
              <a:rPr lang="en-GB" b="1" dirty="0" err="1">
                <a:solidFill>
                  <a:srgbClr val="FF0000"/>
                </a:solidFill>
              </a:rPr>
              <a:t>airline_bumping.groupby</a:t>
            </a:r>
            <a:r>
              <a:rPr lang="en-GB" b="1" dirty="0">
                <a:solidFill>
                  <a:srgbClr val="FF0000"/>
                </a:solidFill>
              </a:rPr>
              <a:t>("airline")[["</a:t>
            </a:r>
            <a:r>
              <a:rPr lang="en-GB" b="1" dirty="0" err="1">
                <a:solidFill>
                  <a:srgbClr val="FF0000"/>
                </a:solidFill>
              </a:rPr>
              <a:t>nb_bumped</a:t>
            </a:r>
            <a:r>
              <a:rPr lang="en-GB" b="1" dirty="0">
                <a:solidFill>
                  <a:srgbClr val="FF0000"/>
                </a:solidFill>
              </a:rPr>
              <a:t>", "</a:t>
            </a:r>
            <a:r>
              <a:rPr lang="en-GB" b="1" dirty="0" err="1">
                <a:solidFill>
                  <a:srgbClr val="FF0000"/>
                </a:solidFill>
              </a:rPr>
              <a:t>total_passengers</a:t>
            </a:r>
            <a:r>
              <a:rPr lang="en-GB" b="1" dirty="0">
                <a:solidFill>
                  <a:srgbClr val="FF0000"/>
                </a:solidFill>
              </a:rPr>
              <a:t>"]].sum()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Create new col, bumps_per_10k: no. of bumps per 10k passengers for each airline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["bumps_per_10k"] = </a:t>
            </a:r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["</a:t>
            </a:r>
            <a:r>
              <a:rPr lang="en-GB" b="1" dirty="0" err="1">
                <a:solidFill>
                  <a:srgbClr val="FF0000"/>
                </a:solidFill>
              </a:rPr>
              <a:t>nb_bumped</a:t>
            </a:r>
            <a:r>
              <a:rPr lang="en-GB" b="1" dirty="0">
                <a:solidFill>
                  <a:srgbClr val="FF0000"/>
                </a:solidFill>
              </a:rPr>
              <a:t>"] / </a:t>
            </a:r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["</a:t>
            </a:r>
            <a:r>
              <a:rPr lang="en-GB" b="1" dirty="0" err="1">
                <a:solidFill>
                  <a:srgbClr val="FF0000"/>
                </a:solidFill>
              </a:rPr>
              <a:t>total_passengers</a:t>
            </a:r>
            <a:r>
              <a:rPr lang="en-GB" b="1" dirty="0">
                <a:solidFill>
                  <a:srgbClr val="FF0000"/>
                </a:solidFill>
              </a:rPr>
              <a:t>"] * 10000</a:t>
            </a:r>
          </a:p>
        </p:txBody>
      </p:sp>
    </p:spTree>
    <p:extLst>
      <p:ext uri="{BB962C8B-B14F-4D97-AF65-F5344CB8AC3E}">
        <p14:creationId xmlns:p14="http://schemas.microsoft.com/office/powerpoint/2010/main" val="9854255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59A07-AF60-13EF-2A10-BACC37196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E992-1A71-401A-6443-A4245CF488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A4D436-4E2D-2CCA-37CC-600232690EE9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B3F65-68B1-E39F-0CBC-4ACD7E5ED74E}"/>
              </a:ext>
            </a:extLst>
          </p:cNvPr>
          <p:cNvSpPr txBox="1"/>
          <p:nvPr/>
        </p:nvSpPr>
        <p:spPr>
          <a:xfrm>
            <a:off x="5708073" y="986549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# From previous steps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airline_bumping</a:t>
            </a:r>
            <a:r>
              <a:rPr lang="en-GB" b="1" dirty="0">
                <a:solidFill>
                  <a:srgbClr val="FF0000"/>
                </a:solidFill>
              </a:rPr>
              <a:t> = </a:t>
            </a:r>
            <a:r>
              <a:rPr lang="en-GB" b="1" dirty="0" err="1">
                <a:solidFill>
                  <a:srgbClr val="FF0000"/>
                </a:solidFill>
              </a:rPr>
              <a:t>pd.read_csv</a:t>
            </a:r>
            <a:r>
              <a:rPr lang="en-GB" b="1" dirty="0">
                <a:solidFill>
                  <a:srgbClr val="FF0000"/>
                </a:solidFill>
              </a:rPr>
              <a:t>("airline_bumping.csv")</a:t>
            </a:r>
          </a:p>
          <a:p>
            <a:r>
              <a:rPr lang="en-GB" b="1" dirty="0">
                <a:solidFill>
                  <a:srgbClr val="FF0000"/>
                </a:solidFill>
              </a:rPr>
              <a:t>print(</a:t>
            </a:r>
            <a:r>
              <a:rPr lang="en-GB" b="1" dirty="0" err="1">
                <a:solidFill>
                  <a:srgbClr val="FF0000"/>
                </a:solidFill>
              </a:rPr>
              <a:t>airline_bumping.head</a:t>
            </a:r>
            <a:r>
              <a:rPr lang="en-GB" b="1" dirty="0">
                <a:solidFill>
                  <a:srgbClr val="FF0000"/>
                </a:solidFill>
              </a:rPr>
              <a:t>())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 = </a:t>
            </a:r>
            <a:r>
              <a:rPr lang="en-GB" b="1" dirty="0" err="1">
                <a:solidFill>
                  <a:srgbClr val="FF0000"/>
                </a:solidFill>
              </a:rPr>
              <a:t>airline_bumping.groupby</a:t>
            </a:r>
            <a:r>
              <a:rPr lang="en-GB" b="1" dirty="0">
                <a:solidFill>
                  <a:srgbClr val="FF0000"/>
                </a:solidFill>
              </a:rPr>
              <a:t>("airline")[["</a:t>
            </a:r>
            <a:r>
              <a:rPr lang="en-GB" b="1" dirty="0" err="1">
                <a:solidFill>
                  <a:srgbClr val="FF0000"/>
                </a:solidFill>
              </a:rPr>
              <a:t>nb_bumped</a:t>
            </a:r>
            <a:r>
              <a:rPr lang="en-GB" b="1" dirty="0">
                <a:solidFill>
                  <a:srgbClr val="FF0000"/>
                </a:solidFill>
              </a:rPr>
              <a:t>", "</a:t>
            </a:r>
            <a:r>
              <a:rPr lang="en-GB" b="1" dirty="0" err="1">
                <a:solidFill>
                  <a:srgbClr val="FF0000"/>
                </a:solidFill>
              </a:rPr>
              <a:t>total_passengers</a:t>
            </a:r>
            <a:r>
              <a:rPr lang="en-GB" b="1" dirty="0">
                <a:solidFill>
                  <a:srgbClr val="FF0000"/>
                </a:solidFill>
              </a:rPr>
              <a:t>"]].sum()</a:t>
            </a:r>
          </a:p>
          <a:p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["bumps_per_10k"] = </a:t>
            </a:r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["</a:t>
            </a:r>
            <a:r>
              <a:rPr lang="en-GB" b="1" dirty="0" err="1">
                <a:solidFill>
                  <a:srgbClr val="FF0000"/>
                </a:solidFill>
              </a:rPr>
              <a:t>nb_bumped</a:t>
            </a:r>
            <a:r>
              <a:rPr lang="en-GB" b="1" dirty="0">
                <a:solidFill>
                  <a:srgbClr val="FF0000"/>
                </a:solidFill>
              </a:rPr>
              <a:t>"] / </a:t>
            </a:r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["</a:t>
            </a:r>
            <a:r>
              <a:rPr lang="en-GB" b="1" dirty="0" err="1">
                <a:solidFill>
                  <a:srgbClr val="FF0000"/>
                </a:solidFill>
              </a:rPr>
              <a:t>total_passengers</a:t>
            </a:r>
            <a:r>
              <a:rPr lang="en-GB" b="1" dirty="0">
                <a:solidFill>
                  <a:srgbClr val="FF0000"/>
                </a:solidFill>
              </a:rPr>
              <a:t>"] * 10000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# Print </a:t>
            </a:r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FF0000"/>
                </a:solidFill>
              </a:rPr>
              <a:t>print(</a:t>
            </a:r>
            <a:r>
              <a:rPr lang="en-GB" b="1" dirty="0" err="1">
                <a:solidFill>
                  <a:srgbClr val="FF0000"/>
                </a:solidFill>
              </a:rPr>
              <a:t>airline_totals</a:t>
            </a:r>
            <a:r>
              <a:rPr lang="en-GB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372DA6-D90B-1CAF-B75C-F628F6D66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61" y="986549"/>
            <a:ext cx="4724400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50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6AE80-2775-CCB9-1084-05816C9E9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E034-C1B7-DBB9-2F3F-D4F0FAC4F2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E7072D-AEF3-9B3F-61B7-268EBFE40BDC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AE0BE-B186-AACF-0222-54178A7F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9" y="848890"/>
            <a:ext cx="5181052" cy="3629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CD540-65DD-428D-8331-74E4DC4E55D7}"/>
              </a:ext>
            </a:extLst>
          </p:cNvPr>
          <p:cNvSpPr txBox="1"/>
          <p:nvPr/>
        </p:nvSpPr>
        <p:spPr>
          <a:xfrm>
            <a:off x="5833580" y="1245602"/>
            <a:ext cx="6093500" cy="1948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Create 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airline_totals_sorted</a:t>
            </a:r>
            <a:endParaRPr lang="en-GB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airline_totals_sorted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 = 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airline_totals.sort_values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("bumps_per_10k", ascending=False)</a:t>
            </a:r>
          </a:p>
          <a:p>
            <a:pPr>
              <a:lnSpc>
                <a:spcPts val="1575"/>
              </a:lnSpc>
              <a:buNone/>
            </a:pPr>
            <a:br>
              <a:rPr lang="en-GB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Print 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airline_totals_sorted</a:t>
            </a:r>
            <a:endParaRPr lang="en-GB" b="1" dirty="0">
              <a:solidFill>
                <a:srgbClr val="FF0000"/>
              </a:solidFill>
              <a:effectLst/>
              <a:latin typeface="JetBrainsMonoNL"/>
            </a:endParaRPr>
          </a:p>
          <a:p>
            <a:pPr>
              <a:lnSpc>
                <a:spcPts val="1575"/>
              </a:lnSpc>
              <a:buNone/>
            </a:pP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print(</a:t>
            </a: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airline_totals_sorted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)</a:t>
            </a:r>
          </a:p>
          <a:p>
            <a:pPr>
              <a:lnSpc>
                <a:spcPts val="1575"/>
              </a:lnSpc>
              <a:buNone/>
            </a:pPr>
            <a:br>
              <a:rPr lang="en-GB" b="1" dirty="0">
                <a:solidFill>
                  <a:srgbClr val="FF0000"/>
                </a:solidFill>
                <a:effectLst/>
                <a:latin typeface="JetBrainsMonoNL"/>
              </a:rPr>
            </a:b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# Save as airline_totals_sorted.csv</a:t>
            </a:r>
          </a:p>
          <a:p>
            <a:pPr>
              <a:lnSpc>
                <a:spcPts val="1575"/>
              </a:lnSpc>
            </a:pPr>
            <a:r>
              <a:rPr lang="en-GB" b="1" dirty="0" err="1">
                <a:solidFill>
                  <a:srgbClr val="FF0000"/>
                </a:solidFill>
                <a:effectLst/>
                <a:latin typeface="JetBrainsMonoNL"/>
              </a:rPr>
              <a:t>airline_totals_sorted.to_csv</a:t>
            </a:r>
            <a:r>
              <a:rPr lang="en-GB" b="1" dirty="0">
                <a:solidFill>
                  <a:srgbClr val="FF0000"/>
                </a:solidFill>
                <a:effectLst/>
                <a:latin typeface="JetBrainsMonoNL"/>
              </a:rPr>
              <a:t>("airline_totals_sorted.csv")</a:t>
            </a:r>
          </a:p>
        </p:txBody>
      </p:sp>
    </p:spTree>
    <p:extLst>
      <p:ext uri="{BB962C8B-B14F-4D97-AF65-F5344CB8AC3E}">
        <p14:creationId xmlns:p14="http://schemas.microsoft.com/office/powerpoint/2010/main" val="4156866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83FB0-FEB8-5463-E250-4144ABE3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4869-40A2-9699-7A0D-62EE6AC865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793" y="128187"/>
            <a:ext cx="10058400" cy="55740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PANDAS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99B45D-CA05-3298-82F0-5A633A9789ED}"/>
              </a:ext>
            </a:extLst>
          </p:cNvPr>
          <p:cNvSpPr txBox="1">
            <a:spLocks/>
          </p:cNvSpPr>
          <p:nvPr/>
        </p:nvSpPr>
        <p:spPr>
          <a:xfrm>
            <a:off x="264920" y="848890"/>
            <a:ext cx="10131894" cy="41961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Clr>
                <a:prstClr val="black"/>
              </a:buClr>
              <a:buFont typeface="Calibri" panose="020F050202020403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792FD-74AC-CC31-EE36-5D567207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1042654"/>
            <a:ext cx="1025985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713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38247</TotalTime>
  <Words>2671</Words>
  <Application>Microsoft Office PowerPoint</Application>
  <PresentationFormat>Widescreen</PresentationFormat>
  <Paragraphs>442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Arial Black</vt:lpstr>
      <vt:lpstr>Calibri</vt:lpstr>
      <vt:lpstr>Calibri Light</vt:lpstr>
      <vt:lpstr>JetBrainsMonoNL</vt:lpstr>
      <vt:lpstr>1_Office Theme</vt:lpstr>
      <vt:lpstr>DATA MANIPULATION WITH PANDAS</vt:lpstr>
      <vt:lpstr>PANDAS  </vt:lpstr>
      <vt:lpstr>PANDAS  </vt:lpstr>
      <vt:lpstr>PANDAS  </vt:lpstr>
      <vt:lpstr>PANDAS : SORTING  </vt:lpstr>
      <vt:lpstr>PANDAS: SUBSETTING  </vt:lpstr>
      <vt:lpstr>PANDAS  </vt:lpstr>
      <vt:lpstr>PANDAS  </vt:lpstr>
      <vt:lpstr>PANDAS  </vt:lpstr>
      <vt:lpstr>PANDAS  </vt:lpstr>
      <vt:lpstr>PANDAS : COUNTING &amp; SUBSETTING FOR CATEGORICAL VARIABLES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:after converting names to index the 2nd snapshot appears easier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  <vt:lpstr>PANDAS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DATA ANALYST Datacamp</dc:title>
  <dc:creator>Kolawole</dc:creator>
  <cp:lastModifiedBy>Kolawole Olanipekun</cp:lastModifiedBy>
  <cp:revision>51</cp:revision>
  <dcterms:created xsi:type="dcterms:W3CDTF">2024-07-17T20:09:53Z</dcterms:created>
  <dcterms:modified xsi:type="dcterms:W3CDTF">2025-04-12T13:49:48Z</dcterms:modified>
</cp:coreProperties>
</file>